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3" r:id="rId2"/>
    <p:sldId id="291" r:id="rId3"/>
    <p:sldId id="298" r:id="rId4"/>
    <p:sldId id="286" r:id="rId5"/>
    <p:sldId id="289" r:id="rId6"/>
    <p:sldId id="293" r:id="rId7"/>
    <p:sldId id="300" r:id="rId8"/>
    <p:sldId id="301" r:id="rId9"/>
    <p:sldId id="297" r:id="rId10"/>
    <p:sldId id="265" r:id="rId11"/>
    <p:sldId id="266" r:id="rId12"/>
    <p:sldId id="304" r:id="rId13"/>
    <p:sldId id="305" r:id="rId14"/>
    <p:sldId id="268" r:id="rId15"/>
    <p:sldId id="274" r:id="rId16"/>
    <p:sldId id="269" r:id="rId17"/>
    <p:sldId id="267" r:id="rId18"/>
    <p:sldId id="270" r:id="rId19"/>
    <p:sldId id="271" r:id="rId20"/>
    <p:sldId id="272" r:id="rId21"/>
    <p:sldId id="277" r:id="rId22"/>
    <p:sldId id="299" r:id="rId23"/>
    <p:sldId id="275" r:id="rId24"/>
    <p:sldId id="281" r:id="rId25"/>
    <p:sldId id="283" r:id="rId26"/>
    <p:sldId id="303" r:id="rId27"/>
    <p:sldId id="296" r:id="rId28"/>
    <p:sldId id="302" r:id="rId29"/>
    <p:sldId id="284" r:id="rId30"/>
    <p:sldId id="294"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62D"/>
    <a:srgbClr val="F9E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10" autoAdjust="0"/>
  </p:normalViewPr>
  <p:slideViewPr>
    <p:cSldViewPr>
      <p:cViewPr varScale="1">
        <p:scale>
          <a:sx n="74" d="100"/>
          <a:sy n="74" d="100"/>
        </p:scale>
        <p:origin x="136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Sheet1!$A$1:$A$14</c:f>
              <c:strCache>
                <c:ptCount val="14"/>
                <c:pt idx="0">
                  <c:v>Finland</c:v>
                </c:pt>
                <c:pt idx="1">
                  <c:v>Austria</c:v>
                </c:pt>
                <c:pt idx="2">
                  <c:v>Australia</c:v>
                </c:pt>
                <c:pt idx="3">
                  <c:v>Slovakia</c:v>
                </c:pt>
                <c:pt idx="4">
                  <c:v>Viet Nam</c:v>
                </c:pt>
                <c:pt idx="5">
                  <c:v>Senegal</c:v>
                </c:pt>
                <c:pt idx="6">
                  <c:v>Angola</c:v>
                </c:pt>
                <c:pt idx="7">
                  <c:v>Nepal</c:v>
                </c:pt>
                <c:pt idx="8">
                  <c:v>Rwanda</c:v>
                </c:pt>
                <c:pt idx="9">
                  <c:v>Afganistan</c:v>
                </c:pt>
                <c:pt idx="10">
                  <c:v>Turkmenistan</c:v>
                </c:pt>
                <c:pt idx="11">
                  <c:v>Mosambique</c:v>
                </c:pt>
                <c:pt idx="12">
                  <c:v>Lesotho</c:v>
                </c:pt>
                <c:pt idx="13">
                  <c:v>Mali</c:v>
                </c:pt>
              </c:strCache>
            </c:strRef>
          </c:cat>
          <c:val>
            <c:numRef>
              <c:f>Sheet1!$B$1:$B$14</c:f>
              <c:numCache>
                <c:formatCode>General</c:formatCode>
                <c:ptCount val="14"/>
                <c:pt idx="0">
                  <c:v>89.37</c:v>
                </c:pt>
                <c:pt idx="1">
                  <c:v>79.8</c:v>
                </c:pt>
                <c:pt idx="2">
                  <c:v>79</c:v>
                </c:pt>
                <c:pt idx="3">
                  <c:v>74.44</c:v>
                </c:pt>
                <c:pt idx="4">
                  <c:v>35.07</c:v>
                </c:pt>
                <c:pt idx="5">
                  <c:v>17.5</c:v>
                </c:pt>
                <c:pt idx="6">
                  <c:v>14.78</c:v>
                </c:pt>
                <c:pt idx="7">
                  <c:v>9</c:v>
                </c:pt>
                <c:pt idx="8">
                  <c:v>7</c:v>
                </c:pt>
                <c:pt idx="9">
                  <c:v>5</c:v>
                </c:pt>
                <c:pt idx="10">
                  <c:v>5</c:v>
                </c:pt>
                <c:pt idx="11">
                  <c:v>4.3</c:v>
                </c:pt>
                <c:pt idx="12">
                  <c:v>4.22</c:v>
                </c:pt>
                <c:pt idx="13">
                  <c:v>2</c:v>
                </c:pt>
              </c:numCache>
            </c:numRef>
          </c:val>
        </c:ser>
        <c:dLbls>
          <c:showLegendKey val="0"/>
          <c:showVal val="0"/>
          <c:showCatName val="0"/>
          <c:showSerName val="0"/>
          <c:showPercent val="0"/>
          <c:showBubbleSize val="0"/>
        </c:dLbls>
        <c:gapWidth val="219"/>
        <c:overlap val="-27"/>
        <c:axId val="216655648"/>
        <c:axId val="216652120"/>
      </c:barChart>
      <c:catAx>
        <c:axId val="21665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216652120"/>
        <c:crosses val="autoZero"/>
        <c:auto val="1"/>
        <c:lblAlgn val="ctr"/>
        <c:lblOffset val="100"/>
        <c:noMultiLvlLbl val="0"/>
      </c:catAx>
      <c:valAx>
        <c:axId val="216652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216655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numRef>
              <c:f>Sheet1!$A$2:$A$5</c:f>
              <c:numCache>
                <c:formatCode>General</c:formatCode>
                <c:ptCount val="4"/>
                <c:pt idx="0">
                  <c:v>2010</c:v>
                </c:pt>
                <c:pt idx="1">
                  <c:v>2011</c:v>
                </c:pt>
                <c:pt idx="2">
                  <c:v>2012</c:v>
                </c:pt>
              </c:numCache>
            </c:numRef>
          </c:cat>
          <c:val>
            <c:numRef>
              <c:f>Sheet1!$B$2:$B$5</c:f>
              <c:numCache>
                <c:formatCode>General</c:formatCode>
                <c:ptCount val="4"/>
                <c:pt idx="0">
                  <c:v>251089</c:v>
                </c:pt>
                <c:pt idx="1">
                  <c:v>279226</c:v>
                </c:pt>
                <c:pt idx="2">
                  <c:v>369132</c:v>
                </c:pt>
              </c:numCache>
            </c:numRef>
          </c:val>
        </c:ser>
        <c:dLbls>
          <c:showLegendKey val="0"/>
          <c:showVal val="0"/>
          <c:showCatName val="0"/>
          <c:showSerName val="0"/>
          <c:showPercent val="0"/>
          <c:showBubbleSize val="0"/>
        </c:dLbls>
        <c:gapWidth val="219"/>
        <c:overlap val="-27"/>
        <c:axId val="214324664"/>
        <c:axId val="214323880"/>
      </c:barChart>
      <c:catAx>
        <c:axId val="214324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214323880"/>
        <c:crosses val="autoZero"/>
        <c:auto val="1"/>
        <c:lblAlgn val="ctr"/>
        <c:lblOffset val="100"/>
        <c:noMultiLvlLbl val="0"/>
      </c:catAx>
      <c:valAx>
        <c:axId val="214323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214324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7E88702-3879-41E8-854E-C29FAA052EA2}" type="datetimeFigureOut">
              <a:rPr lang="en-US"/>
              <a:pPr>
                <a:defRPr/>
              </a:pPr>
              <a:t>6/8/2013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7969B2C-A1B6-4856-99EB-98AB6C7ABE38}" type="slidenum">
              <a:rPr lang="en-US"/>
              <a:pPr>
                <a:defRPr/>
              </a:pPr>
              <a:t>‹#›</a:t>
            </a:fld>
            <a:endParaRPr lang="en-US"/>
          </a:p>
        </p:txBody>
      </p:sp>
    </p:spTree>
    <p:extLst>
      <p:ext uri="{BB962C8B-B14F-4D97-AF65-F5344CB8AC3E}">
        <p14:creationId xmlns:p14="http://schemas.microsoft.com/office/powerpoint/2010/main" val="15228496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B7969B2C-A1B6-4856-99EB-98AB6C7ABE38}" type="slidenum">
              <a:rPr lang="en-US" smtClean="0"/>
              <a:pPr>
                <a:defRPr/>
              </a:pPr>
              <a:t>1</a:t>
            </a:fld>
            <a:endParaRPr lang="en-US"/>
          </a:p>
        </p:txBody>
      </p:sp>
    </p:spTree>
    <p:extLst>
      <p:ext uri="{BB962C8B-B14F-4D97-AF65-F5344CB8AC3E}">
        <p14:creationId xmlns:p14="http://schemas.microsoft.com/office/powerpoint/2010/main" val="203557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aseline="0" dirty="0" smtClean="0"/>
          </a:p>
          <a:p>
            <a:endParaRPr lang="lv-LV" dirty="0"/>
          </a:p>
        </p:txBody>
      </p:sp>
      <p:sp>
        <p:nvSpPr>
          <p:cNvPr id="4" name="Slide Number Placeholder 3"/>
          <p:cNvSpPr>
            <a:spLocks noGrp="1"/>
          </p:cNvSpPr>
          <p:nvPr>
            <p:ph type="sldNum" sz="quarter" idx="10"/>
          </p:nvPr>
        </p:nvSpPr>
        <p:spPr/>
        <p:txBody>
          <a:bodyPr/>
          <a:lstStyle/>
          <a:p>
            <a:pPr>
              <a:defRPr/>
            </a:pPr>
            <a:fld id="{B7969B2C-A1B6-4856-99EB-98AB6C7ABE38}" type="slidenum">
              <a:rPr lang="en-US" smtClean="0"/>
              <a:pPr>
                <a:defRPr/>
              </a:pPr>
              <a:t>2</a:t>
            </a:fld>
            <a:endParaRPr lang="en-US"/>
          </a:p>
        </p:txBody>
      </p:sp>
    </p:spTree>
    <p:extLst>
      <p:ext uri="{BB962C8B-B14F-4D97-AF65-F5344CB8AC3E}">
        <p14:creationId xmlns:p14="http://schemas.microsoft.com/office/powerpoint/2010/main" val="2866760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B7969B2C-A1B6-4856-99EB-98AB6C7ABE38}" type="slidenum">
              <a:rPr lang="en-US" smtClean="0"/>
              <a:pPr>
                <a:defRPr/>
              </a:pPr>
              <a:t>3</a:t>
            </a:fld>
            <a:endParaRPr lang="en-US"/>
          </a:p>
        </p:txBody>
      </p:sp>
    </p:spTree>
    <p:extLst>
      <p:ext uri="{BB962C8B-B14F-4D97-AF65-F5344CB8AC3E}">
        <p14:creationId xmlns:p14="http://schemas.microsoft.com/office/powerpoint/2010/main" val="107608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B7969B2C-A1B6-4856-99EB-98AB6C7ABE38}" type="slidenum">
              <a:rPr lang="en-US" smtClean="0"/>
              <a:pPr>
                <a:defRPr/>
              </a:pPr>
              <a:t>4</a:t>
            </a:fld>
            <a:endParaRPr lang="en-US"/>
          </a:p>
        </p:txBody>
      </p:sp>
    </p:spTree>
    <p:extLst>
      <p:ext uri="{BB962C8B-B14F-4D97-AF65-F5344CB8AC3E}">
        <p14:creationId xmlns:p14="http://schemas.microsoft.com/office/powerpoint/2010/main" val="1719889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916238" y="381000"/>
            <a:ext cx="6227762" cy="1143000"/>
          </a:xfrm>
          <a:prstGeom prst="rect">
            <a:avLst/>
          </a:prstGeom>
          <a:solidFill>
            <a:srgbClr val="E3762D"/>
          </a:solidFill>
          <a:ln>
            <a:noFill/>
          </a:ln>
          <a:effectLst/>
        </p:spPr>
        <p:txBody>
          <a:bodyPr wrap="none" anchor="ctr"/>
          <a:lstStyle/>
          <a:p>
            <a:pPr fontAlgn="auto">
              <a:spcBef>
                <a:spcPts val="0"/>
              </a:spcBef>
              <a:spcAft>
                <a:spcPts val="0"/>
              </a:spcAft>
              <a:defRPr/>
            </a:pPr>
            <a:endParaRPr lang="en-US">
              <a:latin typeface="+mn-lt"/>
            </a:endParaRPr>
          </a:p>
        </p:txBody>
      </p:sp>
      <p:sp>
        <p:nvSpPr>
          <p:cNvPr id="5" name="Rectangle 9"/>
          <p:cNvSpPr txBox="1">
            <a:spLocks noChangeArrowheads="1"/>
          </p:cNvSpPr>
          <p:nvPr userDrawn="1"/>
        </p:nvSpPr>
        <p:spPr bwMode="auto">
          <a:xfrm>
            <a:off x="609600" y="1676400"/>
            <a:ext cx="6781800" cy="384175"/>
          </a:xfrm>
          <a:prstGeom prst="rect">
            <a:avLst/>
          </a:prstGeom>
          <a:solidFill>
            <a:srgbClr val="F9E4C3"/>
          </a:solidFill>
          <a:ln>
            <a:noFill/>
          </a:ln>
          <a:effectLst/>
          <a:extLst/>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fr-FR" sz="2400" dirty="0" smtClean="0"/>
          </a:p>
        </p:txBody>
      </p:sp>
      <p:sp>
        <p:nvSpPr>
          <p:cNvPr id="6" name="Rectangle 17"/>
          <p:cNvSpPr>
            <a:spLocks noChangeArrowheads="1"/>
          </p:cNvSpPr>
          <p:nvPr userDrawn="1"/>
        </p:nvSpPr>
        <p:spPr bwMode="auto">
          <a:xfrm>
            <a:off x="7543800" y="0"/>
            <a:ext cx="1143000" cy="6858000"/>
          </a:xfrm>
          <a:prstGeom prst="rect">
            <a:avLst/>
          </a:prstGeom>
          <a:solidFill>
            <a:srgbClr val="F9E4C3"/>
          </a:solidFill>
          <a:ln>
            <a:noFill/>
          </a:ln>
          <a:effectLst/>
          <a:extLst/>
        </p:spPr>
        <p:txBody>
          <a:bodyPr wrap="none" anchor="ctr"/>
          <a:lstStyle/>
          <a:p>
            <a:pPr fontAlgn="auto">
              <a:spcBef>
                <a:spcPts val="0"/>
              </a:spcBef>
              <a:spcAft>
                <a:spcPts val="0"/>
              </a:spcAft>
              <a:defRPr/>
            </a:pPr>
            <a:endParaRPr lang="en-US">
              <a:latin typeface="+mn-lt"/>
            </a:endParaRPr>
          </a:p>
        </p:txBody>
      </p:sp>
      <p:sp>
        <p:nvSpPr>
          <p:cNvPr id="7" name="Rectangle 25"/>
          <p:cNvSpPr>
            <a:spLocks noChangeArrowheads="1"/>
          </p:cNvSpPr>
          <p:nvPr userDrawn="1"/>
        </p:nvSpPr>
        <p:spPr bwMode="auto">
          <a:xfrm>
            <a:off x="304800" y="1676400"/>
            <a:ext cx="304800" cy="384175"/>
          </a:xfrm>
          <a:prstGeom prst="rect">
            <a:avLst/>
          </a:prstGeom>
          <a:solidFill>
            <a:schemeClr val="accent1"/>
          </a:solidFill>
          <a:ln>
            <a:noFill/>
          </a:ln>
          <a:effectLst/>
        </p:spPr>
        <p:txBody>
          <a:bodyPr wrap="none" anchor="ctr"/>
          <a:lstStyle/>
          <a:p>
            <a:pPr fontAlgn="auto">
              <a:spcBef>
                <a:spcPts val="0"/>
              </a:spcBef>
              <a:spcAft>
                <a:spcPts val="0"/>
              </a:spcAft>
              <a:defRPr/>
            </a:pPr>
            <a:endParaRPr lang="en-US">
              <a:latin typeface="+mn-lt"/>
            </a:endParaRPr>
          </a:p>
        </p:txBody>
      </p:sp>
      <p:pic>
        <p:nvPicPr>
          <p:cNvPr id="8" name="Picture 26" descr="senses"/>
          <p:cNvPicPr>
            <a:picLocks noChangeAspect="1" noChangeArrowheads="1"/>
          </p:cNvPicPr>
          <p:nvPr userDrawn="1"/>
        </p:nvPicPr>
        <p:blipFill>
          <a:blip r:embed="rId2"/>
          <a:srcRect/>
          <a:stretch>
            <a:fillRect/>
          </a:stretch>
        </p:blipFill>
        <p:spPr bwMode="auto">
          <a:xfrm>
            <a:off x="0" y="381000"/>
            <a:ext cx="2362200" cy="1138238"/>
          </a:xfrm>
          <a:prstGeom prst="rect">
            <a:avLst/>
          </a:prstGeom>
          <a:noFill/>
          <a:ln w="9525">
            <a:noFill/>
            <a:miter lim="800000"/>
            <a:headEnd/>
            <a:tailEnd/>
          </a:ln>
        </p:spPr>
      </p:pic>
      <p:pic>
        <p:nvPicPr>
          <p:cNvPr id="9" name="Picture 29"/>
          <p:cNvPicPr>
            <a:picLocks noChangeAspect="1" noChangeArrowheads="1"/>
          </p:cNvPicPr>
          <p:nvPr userDrawn="1"/>
        </p:nvPicPr>
        <p:blipFill>
          <a:blip r:embed="rId3"/>
          <a:srcRect/>
          <a:stretch>
            <a:fillRect/>
          </a:stretch>
        </p:blipFill>
        <p:spPr bwMode="auto">
          <a:xfrm>
            <a:off x="0" y="381000"/>
            <a:ext cx="2882900" cy="1143000"/>
          </a:xfrm>
          <a:prstGeom prst="rect">
            <a:avLst/>
          </a:prstGeom>
          <a:noFill/>
          <a:ln w="9525">
            <a:noFill/>
            <a:miter lim="800000"/>
            <a:headEnd/>
            <a:tailEnd/>
          </a:ln>
        </p:spPr>
      </p:pic>
      <p:sp>
        <p:nvSpPr>
          <p:cNvPr id="10" name="Text Box 47"/>
          <p:cNvSpPr txBox="1">
            <a:spLocks noChangeArrowheads="1"/>
          </p:cNvSpPr>
          <p:nvPr userDrawn="1"/>
        </p:nvSpPr>
        <p:spPr bwMode="auto">
          <a:xfrm>
            <a:off x="2987675" y="520224"/>
            <a:ext cx="4248150" cy="830997"/>
          </a:xfrm>
          <a:prstGeom prst="rect">
            <a:avLst/>
          </a:prstGeom>
          <a:noFill/>
          <a:ln>
            <a:noFill/>
          </a:ln>
          <a:effectLst/>
          <a:extLst/>
        </p:spPr>
        <p:txBody>
          <a:bodyPr>
            <a:spAutoFit/>
          </a:bodyPr>
          <a:lstStyle/>
          <a:p>
            <a:pPr fontAlgn="auto">
              <a:spcBef>
                <a:spcPts val="0"/>
              </a:spcBef>
              <a:spcAft>
                <a:spcPts val="0"/>
              </a:spcAft>
              <a:defRPr/>
            </a:pPr>
            <a:r>
              <a:rPr lang="en-US" sz="1600" b="1" kern="1200" dirty="0" smtClean="0">
                <a:solidFill>
                  <a:schemeClr val="bg1"/>
                </a:solidFill>
                <a:latin typeface="Arial" charset="0"/>
                <a:ea typeface="+mn-ea"/>
                <a:cs typeface="+mn-cs"/>
              </a:rPr>
              <a:t>Day of</a:t>
            </a:r>
            <a:r>
              <a:rPr lang="en-US" sz="1600" b="1" kern="1200" baseline="0" dirty="0" smtClean="0">
                <a:solidFill>
                  <a:schemeClr val="bg1"/>
                </a:solidFill>
                <a:latin typeface="Arial" charset="0"/>
                <a:ea typeface="+mn-ea"/>
                <a:cs typeface="+mn-cs"/>
              </a:rPr>
              <a:t> the </a:t>
            </a:r>
            <a:br>
              <a:rPr lang="en-US" sz="1600" b="1" kern="1200" baseline="0" dirty="0" smtClean="0">
                <a:solidFill>
                  <a:schemeClr val="bg1"/>
                </a:solidFill>
                <a:latin typeface="Arial" charset="0"/>
                <a:ea typeface="+mn-ea"/>
                <a:cs typeface="+mn-cs"/>
              </a:rPr>
            </a:br>
            <a:r>
              <a:rPr lang="en-US" sz="1600" b="1" kern="1200" baseline="0" dirty="0" smtClean="0">
                <a:solidFill>
                  <a:schemeClr val="bg1"/>
                </a:solidFill>
                <a:latin typeface="Arial" charset="0"/>
                <a:ea typeface="+mn-ea"/>
                <a:cs typeface="+mn-cs"/>
              </a:rPr>
              <a:t>UNESCO </a:t>
            </a:r>
            <a:r>
              <a:rPr lang="en-US" sz="1600" b="1" kern="1200" dirty="0" smtClean="0">
                <a:solidFill>
                  <a:schemeClr val="bg1"/>
                </a:solidFill>
                <a:latin typeface="Arial" charset="0"/>
                <a:ea typeface="+mn-ea"/>
                <a:cs typeface="+mn-cs"/>
              </a:rPr>
              <a:t>Information for All </a:t>
            </a:r>
            <a:r>
              <a:rPr lang="en-US" sz="1600" b="1" kern="1200" dirty="0" err="1" smtClean="0">
                <a:solidFill>
                  <a:schemeClr val="bg1"/>
                </a:solidFill>
                <a:latin typeface="Arial" charset="0"/>
                <a:ea typeface="+mn-ea"/>
                <a:cs typeface="+mn-cs"/>
              </a:rPr>
              <a:t>Programme</a:t>
            </a:r>
            <a:r>
              <a:rPr lang="en-US" sz="1600" b="1" kern="1200" dirty="0" smtClean="0">
                <a:solidFill>
                  <a:schemeClr val="bg1"/>
                </a:solidFill>
                <a:latin typeface="Arial" charset="0"/>
                <a:ea typeface="+mn-ea"/>
                <a:cs typeface="+mn-cs"/>
              </a:rPr>
              <a:t> </a:t>
            </a:r>
            <a:br>
              <a:rPr lang="en-US" sz="1600" b="1" kern="1200" dirty="0" smtClean="0">
                <a:solidFill>
                  <a:schemeClr val="bg1"/>
                </a:solidFill>
                <a:latin typeface="Arial" charset="0"/>
                <a:ea typeface="+mn-ea"/>
                <a:cs typeface="+mn-cs"/>
              </a:rPr>
            </a:br>
            <a:r>
              <a:rPr lang="en-US" sz="1600" b="1" kern="1200" dirty="0" smtClean="0">
                <a:solidFill>
                  <a:schemeClr val="bg1"/>
                </a:solidFill>
                <a:latin typeface="Arial" charset="0"/>
                <a:ea typeface="+mn-ea"/>
                <a:cs typeface="+mn-cs"/>
              </a:rPr>
              <a:t>at the CRIMEA 2013 Conference</a:t>
            </a:r>
            <a:endParaRPr lang="en-US" sz="1600" kern="1200" dirty="0">
              <a:solidFill>
                <a:schemeClr val="bg1"/>
              </a:solidFill>
              <a:latin typeface="Arial" charset="0"/>
              <a:ea typeface="+mn-ea"/>
              <a:cs typeface="+mn-cs"/>
            </a:endParaRPr>
          </a:p>
        </p:txBody>
      </p:sp>
      <p:sp>
        <p:nvSpPr>
          <p:cNvPr id="11" name="Rectangle 13"/>
          <p:cNvSpPr/>
          <p:nvPr userDrawn="1"/>
        </p:nvSpPr>
        <p:spPr>
          <a:xfrm>
            <a:off x="7545388" y="376238"/>
            <a:ext cx="1141412"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4"/>
          <p:cNvPicPr>
            <a:picLocks noChangeAspect="1" noChangeArrowheads="1"/>
          </p:cNvPicPr>
          <p:nvPr userDrawn="1"/>
        </p:nvPicPr>
        <p:blipFill>
          <a:blip r:embed="rId4"/>
          <a:srcRect l="18022" t="6825" r="17920" b="61761"/>
          <a:stretch>
            <a:fillRect/>
          </a:stretch>
        </p:blipFill>
        <p:spPr bwMode="auto">
          <a:xfrm>
            <a:off x="7580313" y="595313"/>
            <a:ext cx="1071562" cy="681037"/>
          </a:xfrm>
          <a:prstGeom prst="rect">
            <a:avLst/>
          </a:prstGeom>
          <a:noFill/>
          <a:ln w="9525">
            <a:noFill/>
            <a:miter lim="800000"/>
            <a:headEnd/>
            <a:tailEnd/>
          </a:ln>
        </p:spPr>
      </p:pic>
      <p:sp>
        <p:nvSpPr>
          <p:cNvPr id="3" name="Content Placeholder 2"/>
          <p:cNvSpPr>
            <a:spLocks noGrp="1"/>
          </p:cNvSpPr>
          <p:nvPr>
            <p:ph idx="1"/>
          </p:nvPr>
        </p:nvSpPr>
        <p:spPr>
          <a:xfrm>
            <a:off x="603543" y="2204864"/>
            <a:ext cx="6779096" cy="4104456"/>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609600" y="1628800"/>
            <a:ext cx="6781800" cy="432048"/>
          </a:xfrm>
          <a:prstGeom prst="rect">
            <a:avLst/>
          </a:prstGeom>
        </p:spPr>
        <p:txBody>
          <a:bodyPr>
            <a:noAutofit/>
          </a:bodyPr>
          <a:lstStyle>
            <a:lvl1pPr>
              <a:defRPr sz="2800"/>
            </a:lvl1pPr>
          </a:lstStyle>
          <a:p>
            <a:r>
              <a:rPr lang="en-US" dirty="0" smtClean="0"/>
              <a:t>Образец заголовка</a:t>
            </a:r>
            <a:endParaRPr lang="en-US" dirty="0"/>
          </a:p>
        </p:txBody>
      </p:sp>
      <p:sp>
        <p:nvSpPr>
          <p:cNvPr id="13" name="Date Placeholder 3"/>
          <p:cNvSpPr>
            <a:spLocks noGrp="1"/>
          </p:cNvSpPr>
          <p:nvPr>
            <p:ph type="dt" sz="half" idx="10"/>
          </p:nvPr>
        </p:nvSpPr>
        <p:spPr>
          <a:xfrm>
            <a:off x="609600" y="6381750"/>
            <a:ext cx="2667000" cy="365125"/>
          </a:xfrm>
          <a:prstGeom prst="rect">
            <a:avLst/>
          </a:prstGeom>
        </p:spPr>
        <p:txBody>
          <a:bodyPr/>
          <a:lstStyle>
            <a:lvl1pPr fontAlgn="auto">
              <a:spcBef>
                <a:spcPts val="0"/>
              </a:spcBef>
              <a:spcAft>
                <a:spcPts val="0"/>
              </a:spcAft>
              <a:defRPr dirty="0" smtClean="0">
                <a:latin typeface="+mn-lt"/>
              </a:defRPr>
            </a:lvl1pPr>
          </a:lstStyle>
          <a:p>
            <a:pPr>
              <a:defRPr/>
            </a:pPr>
            <a:r>
              <a:rPr lang="en-US"/>
              <a:t>Presentation Title</a:t>
            </a:r>
          </a:p>
        </p:txBody>
      </p:sp>
      <p:sp>
        <p:nvSpPr>
          <p:cNvPr id="14" name="Footer Placeholder 4"/>
          <p:cNvSpPr>
            <a:spLocks noGrp="1"/>
          </p:cNvSpPr>
          <p:nvPr>
            <p:ph type="ftr" sz="quarter" idx="11"/>
          </p:nvPr>
        </p:nvSpPr>
        <p:spPr>
          <a:xfrm>
            <a:off x="4462463" y="6381750"/>
            <a:ext cx="2895600" cy="365125"/>
          </a:xfrm>
          <a:prstGeom prst="rect">
            <a:avLst/>
          </a:prstGeom>
        </p:spPr>
        <p:txBody>
          <a:bodyPr/>
          <a:lstStyle>
            <a:lvl1pPr fontAlgn="auto">
              <a:spcBef>
                <a:spcPts val="0"/>
              </a:spcBef>
              <a:spcAft>
                <a:spcPts val="0"/>
              </a:spcAft>
              <a:defRPr dirty="0" err="1" smtClean="0">
                <a:solidFill>
                  <a:schemeClr val="tx1">
                    <a:lumMod val="95000"/>
                    <a:lumOff val="5000"/>
                  </a:schemeClr>
                </a:solidFill>
                <a:latin typeface="+mn-lt"/>
              </a:defRPr>
            </a:lvl1pPr>
          </a:lstStyle>
          <a:p>
            <a:pPr>
              <a:defRPr/>
            </a:pPr>
            <a:r>
              <a:rPr lang="fr-FR"/>
              <a:t>Author</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6"/>
          <p:cNvSpPr>
            <a:spLocks noChangeArrowheads="1"/>
          </p:cNvSpPr>
          <p:nvPr userDrawn="1"/>
        </p:nvSpPr>
        <p:spPr bwMode="auto">
          <a:xfrm>
            <a:off x="2916238" y="381000"/>
            <a:ext cx="6227762" cy="1143000"/>
          </a:xfrm>
          <a:prstGeom prst="rect">
            <a:avLst/>
          </a:prstGeom>
          <a:solidFill>
            <a:srgbClr val="E3762D"/>
          </a:solidFill>
          <a:ln>
            <a:noFill/>
          </a:ln>
          <a:effectLst/>
        </p:spPr>
        <p:txBody>
          <a:bodyPr wrap="none" anchor="ctr"/>
          <a:lstStyle/>
          <a:p>
            <a:pPr fontAlgn="auto">
              <a:spcBef>
                <a:spcPts val="0"/>
              </a:spcBef>
              <a:spcAft>
                <a:spcPts val="0"/>
              </a:spcAft>
              <a:defRPr/>
            </a:pPr>
            <a:endParaRPr lang="en-US">
              <a:latin typeface="+mn-lt"/>
            </a:endParaRPr>
          </a:p>
        </p:txBody>
      </p:sp>
      <p:sp>
        <p:nvSpPr>
          <p:cNvPr id="11" name="Rectangle 9"/>
          <p:cNvSpPr txBox="1">
            <a:spLocks noChangeArrowheads="1"/>
          </p:cNvSpPr>
          <p:nvPr userDrawn="1"/>
        </p:nvSpPr>
        <p:spPr bwMode="auto">
          <a:xfrm>
            <a:off x="609600" y="1676400"/>
            <a:ext cx="6781800" cy="384175"/>
          </a:xfrm>
          <a:prstGeom prst="rect">
            <a:avLst/>
          </a:prstGeom>
          <a:solidFill>
            <a:srgbClr val="F9E4C3"/>
          </a:solidFill>
          <a:ln>
            <a:noFill/>
          </a:ln>
          <a:effectLst/>
          <a:extLst/>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fr-FR" sz="2400" dirty="0" smtClean="0"/>
          </a:p>
        </p:txBody>
      </p:sp>
      <p:sp>
        <p:nvSpPr>
          <p:cNvPr id="12" name="Rectangle 17"/>
          <p:cNvSpPr>
            <a:spLocks noChangeArrowheads="1"/>
          </p:cNvSpPr>
          <p:nvPr userDrawn="1"/>
        </p:nvSpPr>
        <p:spPr bwMode="auto">
          <a:xfrm>
            <a:off x="7543800" y="0"/>
            <a:ext cx="1143000" cy="6858000"/>
          </a:xfrm>
          <a:prstGeom prst="rect">
            <a:avLst/>
          </a:prstGeom>
          <a:solidFill>
            <a:srgbClr val="F9E4C3"/>
          </a:solidFill>
          <a:ln>
            <a:noFill/>
          </a:ln>
          <a:effectLst/>
          <a:extLst/>
        </p:spPr>
        <p:txBody>
          <a:bodyPr wrap="none" anchor="ctr"/>
          <a:lstStyle/>
          <a:p>
            <a:pPr fontAlgn="auto">
              <a:spcBef>
                <a:spcPts val="0"/>
              </a:spcBef>
              <a:spcAft>
                <a:spcPts val="0"/>
              </a:spcAft>
              <a:defRPr/>
            </a:pPr>
            <a:endParaRPr lang="en-US">
              <a:latin typeface="+mn-lt"/>
            </a:endParaRPr>
          </a:p>
        </p:txBody>
      </p:sp>
      <p:sp>
        <p:nvSpPr>
          <p:cNvPr id="13" name="Rectangle 25"/>
          <p:cNvSpPr>
            <a:spLocks noChangeArrowheads="1"/>
          </p:cNvSpPr>
          <p:nvPr userDrawn="1"/>
        </p:nvSpPr>
        <p:spPr bwMode="auto">
          <a:xfrm>
            <a:off x="304800" y="1676400"/>
            <a:ext cx="304800" cy="384175"/>
          </a:xfrm>
          <a:prstGeom prst="rect">
            <a:avLst/>
          </a:prstGeom>
          <a:solidFill>
            <a:schemeClr val="accent1"/>
          </a:solidFill>
          <a:ln>
            <a:noFill/>
          </a:ln>
          <a:effectLst/>
        </p:spPr>
        <p:txBody>
          <a:bodyPr wrap="none" anchor="ctr"/>
          <a:lstStyle/>
          <a:p>
            <a:pPr fontAlgn="auto">
              <a:spcBef>
                <a:spcPts val="0"/>
              </a:spcBef>
              <a:spcAft>
                <a:spcPts val="0"/>
              </a:spcAft>
              <a:defRPr/>
            </a:pPr>
            <a:endParaRPr lang="en-US">
              <a:latin typeface="+mn-lt"/>
            </a:endParaRPr>
          </a:p>
        </p:txBody>
      </p:sp>
      <p:pic>
        <p:nvPicPr>
          <p:cNvPr id="1030" name="Picture 26" descr="senses"/>
          <p:cNvPicPr>
            <a:picLocks noChangeAspect="1" noChangeArrowheads="1"/>
          </p:cNvPicPr>
          <p:nvPr userDrawn="1"/>
        </p:nvPicPr>
        <p:blipFill>
          <a:blip r:embed="rId3"/>
          <a:srcRect/>
          <a:stretch>
            <a:fillRect/>
          </a:stretch>
        </p:blipFill>
        <p:spPr bwMode="auto">
          <a:xfrm>
            <a:off x="0" y="381000"/>
            <a:ext cx="2362200" cy="1138238"/>
          </a:xfrm>
          <a:prstGeom prst="rect">
            <a:avLst/>
          </a:prstGeom>
          <a:noFill/>
          <a:ln w="9525">
            <a:noFill/>
            <a:miter lim="800000"/>
            <a:headEnd/>
            <a:tailEnd/>
          </a:ln>
        </p:spPr>
      </p:pic>
      <p:pic>
        <p:nvPicPr>
          <p:cNvPr id="1031" name="Picture 29"/>
          <p:cNvPicPr>
            <a:picLocks noChangeAspect="1" noChangeArrowheads="1"/>
          </p:cNvPicPr>
          <p:nvPr userDrawn="1"/>
        </p:nvPicPr>
        <p:blipFill>
          <a:blip r:embed="rId4"/>
          <a:srcRect/>
          <a:stretch>
            <a:fillRect/>
          </a:stretch>
        </p:blipFill>
        <p:spPr bwMode="auto">
          <a:xfrm>
            <a:off x="0" y="381000"/>
            <a:ext cx="2882900" cy="1143000"/>
          </a:xfrm>
          <a:prstGeom prst="rect">
            <a:avLst/>
          </a:prstGeom>
          <a:noFill/>
          <a:ln w="9525">
            <a:noFill/>
            <a:miter lim="800000"/>
            <a:headEnd/>
            <a:tailEnd/>
          </a:ln>
        </p:spPr>
      </p:pic>
      <p:sp>
        <p:nvSpPr>
          <p:cNvPr id="16" name="Text Box 47"/>
          <p:cNvSpPr txBox="1">
            <a:spLocks noChangeArrowheads="1"/>
          </p:cNvSpPr>
          <p:nvPr userDrawn="1"/>
        </p:nvSpPr>
        <p:spPr bwMode="auto">
          <a:xfrm>
            <a:off x="2987675" y="520224"/>
            <a:ext cx="4248150" cy="830997"/>
          </a:xfrm>
          <a:prstGeom prst="rect">
            <a:avLst/>
          </a:prstGeom>
          <a:noFill/>
          <a:ln>
            <a:noFill/>
          </a:ln>
          <a:effectLst/>
          <a:extLst/>
        </p:spPr>
        <p:txBody>
          <a:bodyPr>
            <a:spAutoFit/>
          </a:bodyPr>
          <a:lstStyle/>
          <a:p>
            <a:pPr fontAlgn="auto">
              <a:spcBef>
                <a:spcPts val="0"/>
              </a:spcBef>
              <a:spcAft>
                <a:spcPts val="0"/>
              </a:spcAft>
              <a:defRPr/>
            </a:pPr>
            <a:r>
              <a:rPr lang="en-US" sz="1600" b="1" dirty="0" smtClean="0">
                <a:solidFill>
                  <a:schemeClr val="bg1"/>
                </a:solidFill>
                <a:latin typeface="+mn-lt"/>
              </a:rPr>
              <a:t>Day of</a:t>
            </a:r>
            <a:r>
              <a:rPr lang="en-US" sz="1600" b="1" baseline="0" dirty="0" smtClean="0">
                <a:solidFill>
                  <a:schemeClr val="bg1"/>
                </a:solidFill>
                <a:latin typeface="+mn-lt"/>
              </a:rPr>
              <a:t> the </a:t>
            </a:r>
            <a:br>
              <a:rPr lang="en-US" sz="1600" b="1" baseline="0" dirty="0" smtClean="0">
                <a:solidFill>
                  <a:schemeClr val="bg1"/>
                </a:solidFill>
                <a:latin typeface="+mn-lt"/>
              </a:rPr>
            </a:br>
            <a:r>
              <a:rPr lang="en-US" sz="1600" b="1" baseline="0" dirty="0" smtClean="0">
                <a:solidFill>
                  <a:schemeClr val="bg1"/>
                </a:solidFill>
                <a:latin typeface="+mn-lt"/>
              </a:rPr>
              <a:t>UNESCO </a:t>
            </a:r>
            <a:r>
              <a:rPr lang="en-US" sz="1600" b="1" dirty="0" smtClean="0">
                <a:solidFill>
                  <a:schemeClr val="bg1"/>
                </a:solidFill>
                <a:latin typeface="+mn-lt"/>
              </a:rPr>
              <a:t>Information for All </a:t>
            </a:r>
            <a:r>
              <a:rPr lang="en-US" sz="1600" b="1" dirty="0" err="1" smtClean="0">
                <a:solidFill>
                  <a:schemeClr val="bg1"/>
                </a:solidFill>
                <a:latin typeface="+mn-lt"/>
              </a:rPr>
              <a:t>Programme</a:t>
            </a:r>
            <a:r>
              <a:rPr lang="en-US" sz="1600" b="1" dirty="0" smtClean="0">
                <a:solidFill>
                  <a:schemeClr val="bg1"/>
                </a:solidFill>
                <a:latin typeface="+mn-lt"/>
              </a:rPr>
              <a:t> </a:t>
            </a:r>
            <a:br>
              <a:rPr lang="en-US" sz="1600" b="1" dirty="0" smtClean="0">
                <a:solidFill>
                  <a:schemeClr val="bg1"/>
                </a:solidFill>
                <a:latin typeface="+mn-lt"/>
              </a:rPr>
            </a:br>
            <a:r>
              <a:rPr lang="en-US" sz="1600" b="1" dirty="0" smtClean="0">
                <a:solidFill>
                  <a:schemeClr val="bg1"/>
                </a:solidFill>
                <a:latin typeface="+mn-lt"/>
              </a:rPr>
              <a:t>at the CRIMEA 2013 Conference</a:t>
            </a:r>
            <a:endParaRPr lang="en-US" sz="1600" dirty="0">
              <a:solidFill>
                <a:schemeClr val="bg1"/>
              </a:solidFill>
              <a:latin typeface="+mn-lt"/>
            </a:endParaRPr>
          </a:p>
        </p:txBody>
      </p:sp>
      <p:sp>
        <p:nvSpPr>
          <p:cNvPr id="17" name="Rectangle 16"/>
          <p:cNvSpPr/>
          <p:nvPr userDrawn="1"/>
        </p:nvSpPr>
        <p:spPr>
          <a:xfrm>
            <a:off x="7545388" y="376238"/>
            <a:ext cx="1141412"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4" name="Picture 17"/>
          <p:cNvPicPr>
            <a:picLocks noChangeAspect="1" noChangeArrowheads="1"/>
          </p:cNvPicPr>
          <p:nvPr userDrawn="1"/>
        </p:nvPicPr>
        <p:blipFill>
          <a:blip r:embed="rId5"/>
          <a:srcRect l="18022" t="6825" r="17920" b="61761"/>
          <a:stretch>
            <a:fillRect/>
          </a:stretch>
        </p:blipFill>
        <p:spPr bwMode="auto">
          <a:xfrm>
            <a:off x="7580313" y="595313"/>
            <a:ext cx="1071562" cy="681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H-akWCrBB0iXNM&amp;tbnid=l8mv98cEaOmW0M:&amp;ved=0CAUQjRw&amp;url=http://diplomacy.state.gov/discoverdiplomacy/explorer/places/170382.htm&amp;ei=VzVxUZ6POu_04QSunYC4Cw&amp;bvm=bv.45373924,d.bGE&amp;psig=AFQjCNG7kJNDjzp9OjwoSotAHECg6rTBtw&amp;ust=1366460058873261"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data.un.org/Data.aspx?q=internet+users&amp;d=MDG&amp;f=seriesRowID:605#MD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ftc.gov/sentinel/reports/sentinel-annual-reports/sentinel-cy2012.pdf" TargetMode="Externa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urveillance.rsf.org/en/"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ews.com.au/technology/uk-online-surveillance-plan-is-unworkable-and-wont-become-law-says-deputy-mp-nick-clegg/story-e6frfro0-1226629648170#ixzz2UoqSrLmk"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bwMode="auto">
          <a:xfrm>
            <a:off x="461020" y="2565276"/>
            <a:ext cx="6781800" cy="431800"/>
          </a:xfrm>
          <a:noFill/>
          <a:ln>
            <a:miter lim="800000"/>
            <a:headEnd/>
            <a:tailEnd/>
          </a:ln>
        </p:spPr>
        <p:txBody>
          <a:bodyPr vert="horz" wrap="square" lIns="91440" tIns="45720" rIns="91440" bIns="45720" numCol="1" anchor="t" anchorCtr="0" compatLnSpc="1">
            <a:prstTxWarp prst="textNoShape">
              <a:avLst/>
            </a:prstTxWarp>
          </a:bodyPr>
          <a:lstStyle/>
          <a:p>
            <a:r>
              <a:rPr lang="en-GB" sz="3600" dirty="0" smtClean="0"/>
              <a:t>Ethical </a:t>
            </a:r>
            <a:r>
              <a:rPr lang="en-GB" sz="3600" dirty="0"/>
              <a:t>challenges of the Information Society</a:t>
            </a:r>
            <a:endParaRPr lang="ru-RU" sz="3600" dirty="0" smtClean="0"/>
          </a:p>
        </p:txBody>
      </p:sp>
      <p:pic>
        <p:nvPicPr>
          <p:cNvPr id="4" name="Pictur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98474" y="5427300"/>
            <a:ext cx="1927380" cy="1305644"/>
          </a:xfrm>
          <a:prstGeom prst="rect">
            <a:avLst/>
          </a:prstGeom>
        </p:spPr>
      </p:pic>
      <p:sp>
        <p:nvSpPr>
          <p:cNvPr id="6" name="TextBox 5"/>
          <p:cNvSpPr txBox="1"/>
          <p:nvPr/>
        </p:nvSpPr>
        <p:spPr>
          <a:xfrm>
            <a:off x="89756" y="4005064"/>
            <a:ext cx="7524328" cy="1477328"/>
          </a:xfrm>
          <a:prstGeom prst="rect">
            <a:avLst/>
          </a:prstGeom>
          <a:noFill/>
        </p:spPr>
        <p:txBody>
          <a:bodyPr wrap="square" rtlCol="0">
            <a:spAutoFit/>
          </a:bodyPr>
          <a:lstStyle/>
          <a:p>
            <a:pPr algn="ctr"/>
            <a:r>
              <a:rPr lang="lv-LV" b="0" i="1" dirty="0" smtClean="0">
                <a:latin typeface="Segoe UI Semibold" panose="020B0702040204020203" pitchFamily="34" charset="0"/>
                <a:cs typeface="Segoe UI Semibold" panose="020B0702040204020203" pitchFamily="34" charset="0"/>
              </a:rPr>
              <a:t>Andrejs Vasiļjevs</a:t>
            </a:r>
          </a:p>
          <a:p>
            <a:pPr algn="ctr"/>
            <a:r>
              <a:rPr lang="lv-LV" b="0" i="1" dirty="0" err="1" smtClean="0">
                <a:latin typeface="Segoe UI Semibold" panose="020B0702040204020203" pitchFamily="34" charset="0"/>
                <a:cs typeface="Segoe UI Semibold" panose="020B0702040204020203" pitchFamily="34" charset="0"/>
              </a:rPr>
              <a:t>Dr.Sc.comp</a:t>
            </a:r>
            <a:r>
              <a:rPr lang="lv-LV" b="0" i="1" dirty="0" smtClean="0">
                <a:latin typeface="Segoe UI Semibold" panose="020B0702040204020203" pitchFamily="34" charset="0"/>
                <a:cs typeface="Segoe UI Semibold" panose="020B0702040204020203" pitchFamily="34" charset="0"/>
              </a:rPr>
              <a:t>., Tilde</a:t>
            </a:r>
            <a:endParaRPr lang="lv-LV" b="0" i="1" dirty="0" smtClean="0">
              <a:latin typeface="Segoe UI Semibold" panose="020B0702040204020203" pitchFamily="34" charset="0"/>
              <a:cs typeface="Segoe UI Semibold" panose="020B0702040204020203" pitchFamily="34" charset="0"/>
            </a:endParaRPr>
          </a:p>
          <a:p>
            <a:pPr algn="ctr"/>
            <a:r>
              <a:rPr lang="lv-LV" i="1" dirty="0" smtClean="0">
                <a:latin typeface="Segoe UI Semibold" panose="020B0702040204020203" pitchFamily="34" charset="0"/>
                <a:cs typeface="Segoe UI Semibold" panose="020B0702040204020203" pitchFamily="34" charset="0"/>
              </a:rPr>
              <a:t>UNESCO IFAP Bureau</a:t>
            </a:r>
            <a:endParaRPr lang="en-US" i="1" dirty="0" smtClean="0">
              <a:latin typeface="Segoe UI Semibold" panose="020B0702040204020203" pitchFamily="34" charset="0"/>
              <a:cs typeface="Segoe UI Semibold" panose="020B0702040204020203" pitchFamily="34" charset="0"/>
            </a:endParaRPr>
          </a:p>
          <a:p>
            <a:pPr algn="ctr"/>
            <a:r>
              <a:rPr lang="en-US" i="1" dirty="0" smtClean="0">
                <a:latin typeface="Calibri Light" panose="020F0302020204030204" pitchFamily="34" charset="0"/>
                <a:cs typeface="Segoe UI Semibold" panose="020B0702040204020203" pitchFamily="34" charset="0"/>
              </a:rPr>
              <a:t>andrejs@tilde.com</a:t>
            </a:r>
          </a:p>
          <a:p>
            <a:pPr algn="ctr"/>
            <a:r>
              <a:rPr lang="lv-LV" i="1" dirty="0" smtClean="0">
                <a:latin typeface="Calibri Light" panose="020F0302020204030204" pitchFamily="34" charset="0"/>
                <a:cs typeface="Segoe UI Semibold" panose="020B0702040204020203" pitchFamily="34" charset="0"/>
              </a:rPr>
              <a:t>11</a:t>
            </a:r>
            <a:r>
              <a:rPr lang="en-US" i="1" dirty="0" smtClean="0">
                <a:latin typeface="Calibri Light" panose="020F0302020204030204" pitchFamily="34" charset="0"/>
                <a:cs typeface="Segoe UI Semibold" panose="020B0702040204020203" pitchFamily="34" charset="0"/>
              </a:rPr>
              <a:t>.0</a:t>
            </a:r>
            <a:r>
              <a:rPr lang="lv-LV" i="1" dirty="0" smtClean="0">
                <a:latin typeface="Calibri Light" panose="020F0302020204030204" pitchFamily="34" charset="0"/>
                <a:cs typeface="Segoe UI Semibold" panose="020B0702040204020203" pitchFamily="34" charset="0"/>
              </a:rPr>
              <a:t>6</a:t>
            </a:r>
            <a:r>
              <a:rPr lang="en-US" i="1" dirty="0" smtClean="0">
                <a:latin typeface="Calibri Light" panose="020F0302020204030204" pitchFamily="34" charset="0"/>
                <a:cs typeface="Segoe UI Semibold" panose="020B0702040204020203" pitchFamily="34" charset="0"/>
              </a:rPr>
              <a:t>.2013</a:t>
            </a:r>
            <a:endParaRPr lang="lv-LV" i="1" dirty="0">
              <a:latin typeface="Calibri Light" panose="020F0302020204030204" pitchFamily="34" charset="0"/>
              <a:cs typeface="Segoe UI Semibold" panose="020B0702040204020203"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529815"/>
            <a:ext cx="9144000" cy="5328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Content Placeholder 1"/>
          <p:cNvSpPr>
            <a:spLocks noGrp="1"/>
          </p:cNvSpPr>
          <p:nvPr>
            <p:ph idx="1"/>
          </p:nvPr>
        </p:nvSpPr>
        <p:spPr/>
        <p:txBody>
          <a:bodyPr/>
          <a:lstStyle/>
          <a:p>
            <a:endParaRPr lang="lv-LV" dirty="0"/>
          </a:p>
        </p:txBody>
      </p:sp>
      <p:sp>
        <p:nvSpPr>
          <p:cNvPr id="3" name="Title 2"/>
          <p:cNvSpPr>
            <a:spLocks noGrp="1"/>
          </p:cNvSpPr>
          <p:nvPr>
            <p:ph type="title"/>
          </p:nvPr>
        </p:nvSpPr>
        <p:spPr/>
        <p:txBody>
          <a:bodyPr/>
          <a:lstStyle/>
          <a:p>
            <a:r>
              <a:rPr lang="en-US" dirty="0" smtClean="0"/>
              <a:t>Ethical Aspects</a:t>
            </a:r>
            <a:endParaRPr lang="lv-LV"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20687"/>
            <a:ext cx="7632848" cy="533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280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529815"/>
            <a:ext cx="9144000" cy="5328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Content Placeholder 1"/>
          <p:cNvSpPr>
            <a:spLocks noGrp="1"/>
          </p:cNvSpPr>
          <p:nvPr>
            <p:ph idx="1"/>
          </p:nvPr>
        </p:nvSpPr>
        <p:spPr/>
        <p:txBody>
          <a:bodyPr/>
          <a:lstStyle/>
          <a:p>
            <a:endParaRPr lang="lv-LV" dirty="0"/>
          </a:p>
        </p:txBody>
      </p:sp>
      <p:sp>
        <p:nvSpPr>
          <p:cNvPr id="3" name="Title 2"/>
          <p:cNvSpPr>
            <a:spLocks noGrp="1"/>
          </p:cNvSpPr>
          <p:nvPr>
            <p:ph type="title"/>
          </p:nvPr>
        </p:nvSpPr>
        <p:spPr/>
        <p:txBody>
          <a:bodyPr/>
          <a:lstStyle/>
          <a:p>
            <a:r>
              <a:rPr lang="en-US" dirty="0" smtClean="0"/>
              <a:t>Ethical Aspects</a:t>
            </a:r>
            <a:endParaRPr lang="lv-LV"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20687"/>
            <a:ext cx="7632848" cy="533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980443" y="2074438"/>
            <a:ext cx="1548172" cy="672525"/>
          </a:xfrm>
          <a:prstGeom prst="rightArrow">
            <a:avLst/>
          </a:prstGeom>
          <a:solidFill>
            <a:schemeClr val="accent6">
              <a:lumMod val="75000"/>
            </a:schemeClr>
          </a:solidFill>
          <a:ln>
            <a:noFill/>
          </a:ln>
        </p:spPr>
        <p:txBody>
          <a:bodyPr wrap="square" rtlCol="0">
            <a:spAutoFit/>
          </a:bodyPr>
          <a:lstStyle/>
          <a:p>
            <a:r>
              <a:rPr lang="en-US" sz="1600" b="1" dirty="0" smtClean="0">
                <a:solidFill>
                  <a:schemeClr val="bg1"/>
                </a:solidFill>
                <a:latin typeface="+mj-lt"/>
              </a:rPr>
              <a:t>Technologies</a:t>
            </a:r>
            <a:endParaRPr lang="lv-LV" sz="1600" b="1" dirty="0">
              <a:solidFill>
                <a:schemeClr val="bg1"/>
              </a:solidFill>
              <a:latin typeface="+mj-lt"/>
            </a:endParaRPr>
          </a:p>
        </p:txBody>
      </p:sp>
    </p:spTree>
    <p:extLst>
      <p:ext uri="{BB962C8B-B14F-4D97-AF65-F5344CB8AC3E}">
        <p14:creationId xmlns:p14="http://schemas.microsoft.com/office/powerpoint/2010/main" val="2233271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19872" y="2996952"/>
            <a:ext cx="9144000" cy="5328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Content Placeholder 1"/>
          <p:cNvSpPr>
            <a:spLocks noGrp="1"/>
          </p:cNvSpPr>
          <p:nvPr>
            <p:ph idx="1"/>
          </p:nvPr>
        </p:nvSpPr>
        <p:spPr/>
        <p:txBody>
          <a:bodyPr/>
          <a:lstStyle/>
          <a:p>
            <a:endParaRPr lang="lv-LV" dirty="0"/>
          </a:p>
        </p:txBody>
      </p:sp>
      <p:sp>
        <p:nvSpPr>
          <p:cNvPr id="3" name="Title 2"/>
          <p:cNvSpPr>
            <a:spLocks noGrp="1"/>
          </p:cNvSpPr>
          <p:nvPr>
            <p:ph type="title"/>
          </p:nvPr>
        </p:nvSpPr>
        <p:spPr/>
        <p:txBody>
          <a:bodyPr/>
          <a:lstStyle/>
          <a:p>
            <a:r>
              <a:rPr lang="en-US" dirty="0" smtClean="0"/>
              <a:t>Ethical Aspects</a:t>
            </a:r>
            <a:endParaRPr lang="lv-LV"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20687"/>
            <a:ext cx="7632848" cy="533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99892" y="3521382"/>
            <a:ext cx="1944216" cy="672525"/>
          </a:xfrm>
          <a:prstGeom prst="rightArrow">
            <a:avLst/>
          </a:prstGeom>
          <a:solidFill>
            <a:schemeClr val="accent6">
              <a:lumMod val="75000"/>
            </a:schemeClr>
          </a:solidFill>
          <a:ln>
            <a:noFill/>
          </a:ln>
        </p:spPr>
        <p:txBody>
          <a:bodyPr wrap="square" rtlCol="0">
            <a:spAutoFit/>
          </a:bodyPr>
          <a:lstStyle>
            <a:defPPr>
              <a:defRPr lang="en-US"/>
            </a:defPPr>
            <a:lvl1pPr>
              <a:defRPr sz="1600" b="1">
                <a:solidFill>
                  <a:schemeClr val="bg1"/>
                </a:solidFill>
                <a:latin typeface="+mj-lt"/>
              </a:defRPr>
            </a:lvl1pPr>
          </a:lstStyle>
          <a:p>
            <a:r>
              <a:rPr lang="en-US" dirty="0"/>
              <a:t>Legislation</a:t>
            </a:r>
            <a:endParaRPr lang="lv-LV" dirty="0"/>
          </a:p>
        </p:txBody>
      </p:sp>
      <p:sp>
        <p:nvSpPr>
          <p:cNvPr id="8" name="TextBox 7"/>
          <p:cNvSpPr txBox="1"/>
          <p:nvPr/>
        </p:nvSpPr>
        <p:spPr>
          <a:xfrm>
            <a:off x="5980443" y="2074438"/>
            <a:ext cx="1548172" cy="672525"/>
          </a:xfrm>
          <a:prstGeom prst="rightArrow">
            <a:avLst/>
          </a:prstGeom>
          <a:solidFill>
            <a:schemeClr val="accent6">
              <a:lumMod val="75000"/>
            </a:schemeClr>
          </a:solidFill>
          <a:ln>
            <a:noFill/>
          </a:ln>
        </p:spPr>
        <p:txBody>
          <a:bodyPr wrap="square" rtlCol="0">
            <a:spAutoFit/>
          </a:bodyPr>
          <a:lstStyle/>
          <a:p>
            <a:r>
              <a:rPr lang="en-US" sz="1600" b="1" dirty="0" smtClean="0">
                <a:solidFill>
                  <a:schemeClr val="bg1"/>
                </a:solidFill>
                <a:latin typeface="+mj-lt"/>
              </a:rPr>
              <a:t>Technologies</a:t>
            </a:r>
            <a:endParaRPr lang="lv-LV" sz="1600" b="1" dirty="0">
              <a:solidFill>
                <a:schemeClr val="bg1"/>
              </a:solidFill>
              <a:latin typeface="+mj-lt"/>
            </a:endParaRPr>
          </a:p>
        </p:txBody>
      </p:sp>
    </p:spTree>
    <p:extLst>
      <p:ext uri="{BB962C8B-B14F-4D97-AF65-F5344CB8AC3E}">
        <p14:creationId xmlns:p14="http://schemas.microsoft.com/office/powerpoint/2010/main" val="2582570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529815"/>
            <a:ext cx="9144000" cy="5328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Content Placeholder 1"/>
          <p:cNvSpPr>
            <a:spLocks noGrp="1"/>
          </p:cNvSpPr>
          <p:nvPr>
            <p:ph idx="1"/>
          </p:nvPr>
        </p:nvSpPr>
        <p:spPr/>
        <p:txBody>
          <a:bodyPr/>
          <a:lstStyle/>
          <a:p>
            <a:endParaRPr lang="lv-LV" dirty="0"/>
          </a:p>
        </p:txBody>
      </p:sp>
      <p:sp>
        <p:nvSpPr>
          <p:cNvPr id="3" name="Title 2"/>
          <p:cNvSpPr>
            <a:spLocks noGrp="1"/>
          </p:cNvSpPr>
          <p:nvPr>
            <p:ph type="title"/>
          </p:nvPr>
        </p:nvSpPr>
        <p:spPr/>
        <p:txBody>
          <a:bodyPr/>
          <a:lstStyle/>
          <a:p>
            <a:r>
              <a:rPr lang="en-US" dirty="0" smtClean="0"/>
              <a:t>Ethical Aspects</a:t>
            </a:r>
            <a:endParaRPr lang="lv-LV"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20687"/>
            <a:ext cx="7632848" cy="533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99892" y="3521382"/>
            <a:ext cx="1944216" cy="672525"/>
          </a:xfrm>
          <a:prstGeom prst="rightArrow">
            <a:avLst/>
          </a:prstGeom>
          <a:solidFill>
            <a:schemeClr val="accent6">
              <a:lumMod val="75000"/>
            </a:schemeClr>
          </a:solidFill>
          <a:ln>
            <a:noFill/>
          </a:ln>
        </p:spPr>
        <p:txBody>
          <a:bodyPr wrap="square" rtlCol="0">
            <a:spAutoFit/>
          </a:bodyPr>
          <a:lstStyle>
            <a:defPPr>
              <a:defRPr lang="en-US"/>
            </a:defPPr>
            <a:lvl1pPr>
              <a:defRPr sz="1600" b="1">
                <a:solidFill>
                  <a:schemeClr val="bg1"/>
                </a:solidFill>
                <a:latin typeface="+mj-lt"/>
              </a:defRPr>
            </a:lvl1pPr>
          </a:lstStyle>
          <a:p>
            <a:r>
              <a:rPr lang="en-US" dirty="0"/>
              <a:t>Legislation</a:t>
            </a:r>
            <a:endParaRPr lang="lv-LV" dirty="0"/>
          </a:p>
        </p:txBody>
      </p:sp>
      <p:sp>
        <p:nvSpPr>
          <p:cNvPr id="8" name="TextBox 7"/>
          <p:cNvSpPr txBox="1"/>
          <p:nvPr/>
        </p:nvSpPr>
        <p:spPr>
          <a:xfrm>
            <a:off x="5980443" y="2074438"/>
            <a:ext cx="1548172" cy="672525"/>
          </a:xfrm>
          <a:prstGeom prst="rightArrow">
            <a:avLst/>
          </a:prstGeom>
          <a:solidFill>
            <a:schemeClr val="accent6">
              <a:lumMod val="75000"/>
            </a:schemeClr>
          </a:solidFill>
          <a:ln>
            <a:noFill/>
          </a:ln>
        </p:spPr>
        <p:txBody>
          <a:bodyPr wrap="square" rtlCol="0">
            <a:spAutoFit/>
          </a:bodyPr>
          <a:lstStyle/>
          <a:p>
            <a:r>
              <a:rPr lang="en-US" sz="1600" b="1" dirty="0" smtClean="0">
                <a:solidFill>
                  <a:schemeClr val="bg1"/>
                </a:solidFill>
                <a:latin typeface="+mj-lt"/>
              </a:rPr>
              <a:t>Technologies</a:t>
            </a:r>
            <a:endParaRPr lang="lv-LV" sz="1600" b="1" dirty="0">
              <a:solidFill>
                <a:schemeClr val="bg1"/>
              </a:solidFill>
              <a:latin typeface="+mj-lt"/>
            </a:endParaRPr>
          </a:p>
        </p:txBody>
      </p:sp>
      <p:sp>
        <p:nvSpPr>
          <p:cNvPr id="10" name="TextBox 9"/>
          <p:cNvSpPr txBox="1"/>
          <p:nvPr/>
        </p:nvSpPr>
        <p:spPr>
          <a:xfrm>
            <a:off x="1115616" y="6018088"/>
            <a:ext cx="2088232" cy="672525"/>
          </a:xfrm>
          <a:prstGeom prst="rightArrow">
            <a:avLst/>
          </a:prstGeom>
          <a:solidFill>
            <a:schemeClr val="accent6">
              <a:lumMod val="75000"/>
            </a:schemeClr>
          </a:solidFill>
          <a:ln>
            <a:noFill/>
          </a:ln>
        </p:spPr>
        <p:txBody>
          <a:bodyPr wrap="square" rtlCol="0">
            <a:spAutoFit/>
          </a:bodyPr>
          <a:lstStyle>
            <a:defPPr>
              <a:defRPr lang="en-US"/>
            </a:defPPr>
            <a:lvl1pPr>
              <a:defRPr sz="1600" b="1">
                <a:solidFill>
                  <a:schemeClr val="bg1"/>
                </a:solidFill>
                <a:latin typeface="+mj-lt"/>
              </a:defRPr>
            </a:lvl1pPr>
          </a:lstStyle>
          <a:p>
            <a:r>
              <a:rPr lang="en-US" dirty="0"/>
              <a:t>Conceptualization</a:t>
            </a:r>
            <a:endParaRPr lang="lv-LV" dirty="0"/>
          </a:p>
        </p:txBody>
      </p:sp>
    </p:spTree>
    <p:extLst>
      <p:ext uri="{BB962C8B-B14F-4D97-AF65-F5344CB8AC3E}">
        <p14:creationId xmlns:p14="http://schemas.microsoft.com/office/powerpoint/2010/main" val="1381272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lv-LV" dirty="0" err="1" smtClean="0"/>
              <a:t>World</a:t>
            </a:r>
            <a:r>
              <a:rPr lang="lv-LV" dirty="0" smtClean="0"/>
              <a:t> </a:t>
            </a:r>
            <a:r>
              <a:rPr lang="lv-LV" dirty="0" err="1" smtClean="0"/>
              <a:t>Summit</a:t>
            </a:r>
            <a:r>
              <a:rPr lang="lv-LV" dirty="0" smtClean="0"/>
              <a:t> </a:t>
            </a:r>
            <a:r>
              <a:rPr lang="en-US" dirty="0" smtClean="0"/>
              <a:t>on Information Society</a:t>
            </a:r>
            <a:endParaRPr lang="lv-LV" dirty="0" smtClean="0"/>
          </a:p>
        </p:txBody>
      </p:sp>
      <p:sp>
        <p:nvSpPr>
          <p:cNvPr id="6147" name="Rectangle 3"/>
          <p:cNvSpPr>
            <a:spLocks noGrp="1" noChangeArrowheads="1"/>
          </p:cNvSpPr>
          <p:nvPr>
            <p:ph type="body" idx="1"/>
          </p:nvPr>
        </p:nvSpPr>
        <p:spPr/>
        <p:txBody>
          <a:bodyPr/>
          <a:lstStyle/>
          <a:p>
            <a:pPr eaLnBrk="1" hangingPunct="1"/>
            <a:r>
              <a:rPr lang="en-US" dirty="0" smtClean="0"/>
              <a:t>Goal </a:t>
            </a:r>
            <a:r>
              <a:rPr lang="lv-LV" dirty="0" smtClean="0"/>
              <a:t>– </a:t>
            </a:r>
            <a:r>
              <a:rPr lang="en-US" dirty="0" smtClean="0"/>
              <a:t>to facilitate creation of </a:t>
            </a:r>
            <a:r>
              <a:rPr lang="en-US" dirty="0" smtClean="0">
                <a:solidFill>
                  <a:srgbClr val="CC0000"/>
                </a:solidFill>
              </a:rPr>
              <a:t>inclusive </a:t>
            </a:r>
            <a:r>
              <a:rPr lang="en-US" dirty="0" smtClean="0"/>
              <a:t>information </a:t>
            </a:r>
            <a:r>
              <a:rPr lang="lv-LV" dirty="0" smtClean="0"/>
              <a:t>(</a:t>
            </a:r>
            <a:r>
              <a:rPr lang="en-US" dirty="0" smtClean="0"/>
              <a:t>knowledge</a:t>
            </a:r>
            <a:r>
              <a:rPr lang="lv-LV" dirty="0" smtClean="0"/>
              <a:t>) </a:t>
            </a:r>
            <a:r>
              <a:rPr lang="en-US" dirty="0" smtClean="0"/>
              <a:t>society</a:t>
            </a:r>
            <a:r>
              <a:rPr lang="lv-LV" dirty="0" smtClean="0"/>
              <a:t>:</a:t>
            </a:r>
          </a:p>
          <a:p>
            <a:pPr lvl="1" eaLnBrk="1" hangingPunct="1"/>
            <a:r>
              <a:rPr lang="lv-LV" dirty="0" smtClean="0"/>
              <a:t>To </a:t>
            </a:r>
            <a:r>
              <a:rPr lang="lv-LV" dirty="0" err="1" smtClean="0"/>
              <a:t>create</a:t>
            </a:r>
            <a:r>
              <a:rPr lang="lv-LV" dirty="0" smtClean="0"/>
              <a:t>  </a:t>
            </a:r>
            <a:r>
              <a:rPr lang="en-US" dirty="0" smtClean="0">
                <a:solidFill>
                  <a:srgbClr val="CC0000"/>
                </a:solidFill>
              </a:rPr>
              <a:t>equal opportunities </a:t>
            </a:r>
            <a:r>
              <a:rPr lang="en-US" dirty="0"/>
              <a:t>for all in access and use of information and knowledge</a:t>
            </a:r>
            <a:r>
              <a:rPr lang="en-US" dirty="0" smtClean="0">
                <a:solidFill>
                  <a:srgbClr val="CC0000"/>
                </a:solidFill>
              </a:rPr>
              <a:t> </a:t>
            </a:r>
          </a:p>
          <a:p>
            <a:pPr lvl="1"/>
            <a:r>
              <a:rPr lang="en-US" dirty="0"/>
              <a:t>To ensure a balanced development of society, to overcome the </a:t>
            </a:r>
            <a:r>
              <a:rPr lang="en-US" dirty="0">
                <a:solidFill>
                  <a:srgbClr val="CC0000"/>
                </a:solidFill>
              </a:rPr>
              <a:t>digital divide</a:t>
            </a:r>
            <a:endParaRPr lang="lv-LV" dirty="0">
              <a:solidFill>
                <a:srgbClr val="CC0000"/>
              </a:solidFill>
            </a:endParaRPr>
          </a:p>
          <a:p>
            <a:pPr lvl="1" eaLnBrk="1" hangingPunct="1"/>
            <a:r>
              <a:rPr lang="en-US" dirty="0" smtClean="0"/>
              <a:t>Focused on people not on technologies</a:t>
            </a:r>
            <a:endParaRPr lang="lv-LV" dirty="0" smtClean="0"/>
          </a:p>
          <a:p>
            <a:pPr lvl="1" eaLnBrk="1" hangingPunct="1"/>
            <a:r>
              <a:rPr lang="en-US" dirty="0" smtClean="0"/>
              <a:t>To facilitate reaching of the UN development goals</a:t>
            </a:r>
            <a:r>
              <a:rPr lang="lv-LV" dirty="0" smtClean="0"/>
              <a:t/>
            </a:r>
            <a:br>
              <a:rPr lang="lv-LV" dirty="0" smtClean="0"/>
            </a:br>
            <a:r>
              <a:rPr lang="lv-LV" dirty="0" smtClean="0"/>
              <a:t>(</a:t>
            </a:r>
            <a:r>
              <a:rPr lang="en-US" dirty="0" err="1" smtClean="0">
                <a:solidFill>
                  <a:srgbClr val="CC0000"/>
                </a:solidFill>
              </a:rPr>
              <a:t>Millenium</a:t>
            </a:r>
            <a:r>
              <a:rPr lang="en-US" dirty="0" smtClean="0">
                <a:solidFill>
                  <a:srgbClr val="CC0000"/>
                </a:solidFill>
              </a:rPr>
              <a:t> Development Goals</a:t>
            </a:r>
            <a:r>
              <a:rPr lang="lv-LV" dirty="0" smtClean="0"/>
              <a:t>)</a:t>
            </a:r>
          </a:p>
          <a:p>
            <a:pPr eaLnBrk="1" hangingPunct="1">
              <a:buFont typeface="Wingdings" panose="05000000000000000000" pitchFamily="2" charset="2"/>
              <a:buNone/>
            </a:pPr>
            <a:endParaRPr lang="lv-LV" dirty="0" smtClean="0"/>
          </a:p>
        </p:txBody>
      </p:sp>
    </p:spTree>
    <p:extLst>
      <p:ext uri="{BB962C8B-B14F-4D97-AF65-F5344CB8AC3E}">
        <p14:creationId xmlns:p14="http://schemas.microsoft.com/office/powerpoint/2010/main" val="3847341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72" y="-32658"/>
            <a:ext cx="9165771" cy="6519155"/>
          </a:xfrm>
        </p:spPr>
      </p:pic>
      <p:sp>
        <p:nvSpPr>
          <p:cNvPr id="5" name="TextBox 4"/>
          <p:cNvSpPr txBox="1"/>
          <p:nvPr/>
        </p:nvSpPr>
        <p:spPr>
          <a:xfrm>
            <a:off x="6923641" y="6209498"/>
            <a:ext cx="2242131" cy="276999"/>
          </a:xfrm>
          <a:prstGeom prst="rect">
            <a:avLst/>
          </a:prstGeom>
          <a:noFill/>
        </p:spPr>
        <p:txBody>
          <a:bodyPr wrap="square" rtlCol="0">
            <a:spAutoFit/>
          </a:bodyPr>
          <a:lstStyle/>
          <a:p>
            <a:pPr algn="r"/>
            <a:r>
              <a:rPr lang="en-US" sz="1200" dirty="0" smtClean="0">
                <a:latin typeface="Segoe UI Semilight" panose="020B0402040204020203" pitchFamily="34" charset="0"/>
                <a:cs typeface="Segoe UI Semilight" panose="020B0402040204020203" pitchFamily="34" charset="0"/>
              </a:rPr>
              <a:t>Source</a:t>
            </a:r>
            <a:r>
              <a:rPr lang="en-US" sz="1200" dirty="0">
                <a:latin typeface="Segoe UI Semilight" panose="020B0402040204020203" pitchFamily="34" charset="0"/>
                <a:cs typeface="Segoe UI Semilight" panose="020B0402040204020203" pitchFamily="34" charset="0"/>
              </a:rPr>
              <a:t>:</a:t>
            </a:r>
            <a:r>
              <a:rPr lang="en-US" sz="1200" dirty="0" smtClean="0">
                <a:latin typeface="Segoe UI Semilight" panose="020B0402040204020203" pitchFamily="34" charset="0"/>
                <a:cs typeface="Segoe UI Semilight" panose="020B0402040204020203" pitchFamily="34" charset="0"/>
              </a:rPr>
              <a:t> diplomacy.edu</a:t>
            </a:r>
            <a:endParaRPr lang="lv-LV" sz="12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72445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lv-LV" smtClean="0"/>
              <a:t>WSIS process</a:t>
            </a:r>
          </a:p>
        </p:txBody>
      </p:sp>
      <p:sp>
        <p:nvSpPr>
          <p:cNvPr id="7171" name="Rectangle 3"/>
          <p:cNvSpPr>
            <a:spLocks noGrp="1" noChangeArrowheads="1"/>
          </p:cNvSpPr>
          <p:nvPr>
            <p:ph type="body" idx="1"/>
          </p:nvPr>
        </p:nvSpPr>
        <p:spPr/>
        <p:txBody>
          <a:bodyPr/>
          <a:lstStyle/>
          <a:p>
            <a:pPr eaLnBrk="1" hangingPunct="1">
              <a:buFont typeface="Wingdings" panose="05000000000000000000" pitchFamily="2" charset="2"/>
              <a:buNone/>
            </a:pPr>
            <a:r>
              <a:rPr lang="en-US" dirty="0" smtClean="0">
                <a:solidFill>
                  <a:srgbClr val="CC0000"/>
                </a:solidFill>
              </a:rPr>
              <a:t>Geneva phase </a:t>
            </a:r>
            <a:r>
              <a:rPr lang="en-US" dirty="0"/>
              <a:t>December</a:t>
            </a:r>
            <a:r>
              <a:rPr lang="en-US" dirty="0" smtClean="0">
                <a:solidFill>
                  <a:srgbClr val="CC0000"/>
                </a:solidFill>
              </a:rPr>
              <a:t> </a:t>
            </a:r>
            <a:r>
              <a:rPr lang="lv-LV" dirty="0" smtClean="0"/>
              <a:t>2003:</a:t>
            </a:r>
          </a:p>
          <a:p>
            <a:pPr lvl="1" eaLnBrk="1" hangingPunct="1"/>
            <a:r>
              <a:rPr lang="en-US" sz="2400" dirty="0" smtClean="0"/>
              <a:t>Declaration and Action Plan</a:t>
            </a:r>
            <a:r>
              <a:rPr lang="lv-LV" sz="2400" dirty="0" smtClean="0"/>
              <a:t/>
            </a:r>
            <a:br>
              <a:rPr lang="lv-LV" sz="2400" dirty="0" smtClean="0"/>
            </a:br>
            <a:endParaRPr lang="lv-LV" sz="2400" dirty="0" smtClean="0"/>
          </a:p>
          <a:p>
            <a:pPr marL="0" indent="0" eaLnBrk="1" hangingPunct="1">
              <a:buNone/>
            </a:pPr>
            <a:r>
              <a:rPr lang="en-US" dirty="0" smtClean="0">
                <a:solidFill>
                  <a:srgbClr val="CC0000"/>
                </a:solidFill>
              </a:rPr>
              <a:t>Tunis Phase </a:t>
            </a:r>
            <a:r>
              <a:rPr lang="en-US" dirty="0" smtClean="0"/>
              <a:t>November 2</a:t>
            </a:r>
            <a:r>
              <a:rPr lang="lv-LV" dirty="0" smtClean="0"/>
              <a:t>00</a:t>
            </a:r>
            <a:r>
              <a:rPr lang="en-US" dirty="0" smtClean="0"/>
              <a:t>5</a:t>
            </a:r>
            <a:r>
              <a:rPr lang="lv-LV" dirty="0" smtClean="0"/>
              <a:t>:</a:t>
            </a:r>
          </a:p>
          <a:p>
            <a:pPr lvl="1" eaLnBrk="1" hangingPunct="1"/>
            <a:r>
              <a:rPr lang="en-US" sz="2400" dirty="0"/>
              <a:t>Tunis Commitment</a:t>
            </a:r>
            <a:endParaRPr lang="lv-LV" sz="2400" dirty="0"/>
          </a:p>
          <a:p>
            <a:pPr lvl="1" eaLnBrk="1" hangingPunct="1"/>
            <a:r>
              <a:rPr lang="en-US" sz="2400" dirty="0"/>
              <a:t>Tunis Agenda for the Information </a:t>
            </a:r>
            <a:r>
              <a:rPr lang="en-US" sz="2400" dirty="0" smtClean="0"/>
              <a:t>Society</a:t>
            </a:r>
          </a:p>
          <a:p>
            <a:pPr eaLnBrk="1" hangingPunct="1">
              <a:buFont typeface="Wingdings" panose="05000000000000000000" pitchFamily="2" charset="2"/>
              <a:buNone/>
            </a:pPr>
            <a:endParaRPr lang="lv-LV" dirty="0" smtClean="0"/>
          </a:p>
        </p:txBody>
      </p:sp>
    </p:spTree>
    <p:extLst>
      <p:ext uri="{BB962C8B-B14F-4D97-AF65-F5344CB8AC3E}">
        <p14:creationId xmlns:p14="http://schemas.microsoft.com/office/powerpoint/2010/main" val="3809254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93460"/>
            <a:ext cx="7560840" cy="899436"/>
          </a:xfrm>
        </p:spPr>
        <p:txBody>
          <a:bodyPr/>
          <a:lstStyle/>
          <a:p>
            <a:pPr>
              <a:lnSpc>
                <a:spcPct val="100000"/>
              </a:lnSpc>
            </a:pPr>
            <a:r>
              <a:rPr lang="en-US" sz="2800" dirty="0" smtClean="0"/>
              <a:t>WSIS Action </a:t>
            </a:r>
            <a:r>
              <a:rPr lang="en-US" sz="2800" dirty="0"/>
              <a:t>Line C10</a:t>
            </a:r>
            <a:br>
              <a:rPr lang="en-US" sz="2800" dirty="0"/>
            </a:br>
            <a:r>
              <a:rPr lang="en-US" sz="2800" b="1" dirty="0"/>
              <a:t>Ethical dimensions of the information society</a:t>
            </a:r>
            <a:endParaRPr lang="lv-LV" sz="2800" b="1" dirty="0"/>
          </a:p>
        </p:txBody>
      </p:sp>
      <p:sp>
        <p:nvSpPr>
          <p:cNvPr id="3" name="Content Placeholder 2"/>
          <p:cNvSpPr>
            <a:spLocks noGrp="1"/>
          </p:cNvSpPr>
          <p:nvPr>
            <p:ph idx="1"/>
          </p:nvPr>
        </p:nvSpPr>
        <p:spPr>
          <a:xfrm>
            <a:off x="13320" y="2492896"/>
            <a:ext cx="7583016" cy="4608512"/>
          </a:xfrm>
        </p:spPr>
        <p:txBody>
          <a:bodyPr>
            <a:normAutofit/>
          </a:bodyPr>
          <a:lstStyle/>
          <a:p>
            <a:pPr marL="0" indent="0" algn="just">
              <a:buNone/>
            </a:pPr>
            <a:r>
              <a:rPr lang="en-US" sz="2000" dirty="0" smtClean="0"/>
              <a:t>The </a:t>
            </a:r>
            <a:r>
              <a:rPr lang="en-US" sz="2000" dirty="0"/>
              <a:t>Information Society should be subject to universally held values and promote the common good and to prevent abusive uses of ICTs.</a:t>
            </a:r>
            <a:endParaRPr lang="lv-LV" sz="2000" dirty="0"/>
          </a:p>
          <a:p>
            <a:pPr marL="342900" lvl="1" indent="-342900" algn="just">
              <a:buFont typeface="+mj-lt"/>
              <a:buAutoNum type="alphaLcPeriod"/>
            </a:pPr>
            <a:r>
              <a:rPr lang="en-US" sz="1700" dirty="0"/>
              <a:t>Take steps to promote respect for peace and to uphold the </a:t>
            </a:r>
            <a:r>
              <a:rPr lang="en-US" sz="1700" b="1" dirty="0"/>
              <a:t>fundamental values of freedom</a:t>
            </a:r>
            <a:r>
              <a:rPr lang="en-US" sz="1700" dirty="0"/>
              <a:t>, equality, solidarity, tolerance, shared responsibility, and respect for nature.</a:t>
            </a:r>
          </a:p>
          <a:p>
            <a:pPr marL="342900" lvl="1" indent="-342900" algn="just">
              <a:buFont typeface="+mj-lt"/>
              <a:buAutoNum type="alphaLcPeriod"/>
            </a:pPr>
            <a:r>
              <a:rPr lang="en-US" sz="1700" dirty="0" smtClean="0"/>
              <a:t>All stakeholders should increase their </a:t>
            </a:r>
            <a:r>
              <a:rPr lang="en-US" sz="1700" b="1" dirty="0" smtClean="0"/>
              <a:t>awareness</a:t>
            </a:r>
            <a:r>
              <a:rPr lang="en-US" sz="1700" dirty="0" smtClean="0"/>
              <a:t> of the ethical dimension of their use of ICTs.</a:t>
            </a:r>
            <a:endParaRPr lang="lv-LV" sz="1700" dirty="0" smtClean="0"/>
          </a:p>
          <a:p>
            <a:pPr marL="342900" lvl="1" indent="-342900" algn="just">
              <a:buFont typeface="+mj-lt"/>
              <a:buAutoNum type="alphaLcPeriod"/>
            </a:pPr>
            <a:r>
              <a:rPr lang="en-US" sz="1700" dirty="0"/>
              <a:t>All actors in the Information Society should promote the common good, </a:t>
            </a:r>
            <a:r>
              <a:rPr lang="en-US" sz="1700" b="1" dirty="0"/>
              <a:t>protect privacy and personal data </a:t>
            </a:r>
            <a:r>
              <a:rPr lang="en-US" sz="1700" dirty="0"/>
              <a:t>and take appropriate actions and preventive measures, as determined by law, </a:t>
            </a:r>
            <a:r>
              <a:rPr lang="en-US" sz="1700" b="1" dirty="0"/>
              <a:t>against abusive uses </a:t>
            </a:r>
            <a:r>
              <a:rPr lang="en-US" sz="1700" dirty="0"/>
              <a:t>of ICTs such as illegal and other acts motivated by racism, racial discrimination, xenophobia, and related intolerance, hatred, violence, all forms of child abuse, including </a:t>
            </a:r>
            <a:r>
              <a:rPr lang="en-US" sz="1700" dirty="0" err="1"/>
              <a:t>paedophilia</a:t>
            </a:r>
            <a:r>
              <a:rPr lang="en-US" sz="1700" dirty="0"/>
              <a:t> and child pornography, and trafficking in, and exploitation of, human beings.</a:t>
            </a:r>
          </a:p>
          <a:p>
            <a:pPr marL="342900" lvl="1" indent="-342900" algn="just">
              <a:buFont typeface="+mj-lt"/>
              <a:buAutoNum type="alphaLcPeriod"/>
            </a:pPr>
            <a:r>
              <a:rPr lang="en-US" sz="1700" dirty="0" smtClean="0"/>
              <a:t>Invite </a:t>
            </a:r>
            <a:r>
              <a:rPr lang="en-US" sz="1700" dirty="0"/>
              <a:t>relevant stakeholders, especially the academia, to continue </a:t>
            </a:r>
            <a:r>
              <a:rPr lang="en-US" sz="1700" b="1" dirty="0"/>
              <a:t>research</a:t>
            </a:r>
            <a:r>
              <a:rPr lang="en-US" sz="1700" dirty="0"/>
              <a:t> on ethical dimensions of ICTs.</a:t>
            </a:r>
            <a:endParaRPr lang="lv-LV" sz="1700" dirty="0"/>
          </a:p>
        </p:txBody>
      </p:sp>
    </p:spTree>
    <p:extLst>
      <p:ext uri="{BB962C8B-B14F-4D97-AF65-F5344CB8AC3E}">
        <p14:creationId xmlns:p14="http://schemas.microsoft.com/office/powerpoint/2010/main" val="560340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673573"/>
            <a:ext cx="6696744" cy="387275"/>
          </a:xfrm>
        </p:spPr>
        <p:txBody>
          <a:bodyPr anchor="ctr"/>
          <a:lstStyle/>
          <a:p>
            <a:r>
              <a:rPr lang="en-US" dirty="0" smtClean="0"/>
              <a:t>Role of UNESCO </a:t>
            </a:r>
            <a:endParaRPr lang="lv-LV" dirty="0"/>
          </a:p>
        </p:txBody>
      </p:sp>
      <p:sp>
        <p:nvSpPr>
          <p:cNvPr id="3" name="Content Placeholder 2"/>
          <p:cNvSpPr>
            <a:spLocks noGrp="1"/>
          </p:cNvSpPr>
          <p:nvPr>
            <p:ph idx="1"/>
          </p:nvPr>
        </p:nvSpPr>
        <p:spPr>
          <a:xfrm>
            <a:off x="-16178" y="2204864"/>
            <a:ext cx="9149292" cy="2177629"/>
          </a:xfrm>
        </p:spPr>
        <p:txBody>
          <a:bodyPr>
            <a:normAutofit fontScale="70000" lnSpcReduction="20000"/>
          </a:bodyPr>
          <a:lstStyle/>
          <a:p>
            <a:pPr marL="161925" lvl="0" indent="-161925">
              <a:buFont typeface="Arial" panose="020B0604020202020204" pitchFamily="34" charset="0"/>
              <a:buChar char="•"/>
            </a:pPr>
            <a:r>
              <a:rPr lang="en-US" dirty="0" smtClean="0"/>
              <a:t>Develop </a:t>
            </a:r>
            <a:r>
              <a:rPr lang="en-US" dirty="0"/>
              <a:t>a basis for informing action that is grounded in respect and observance of </a:t>
            </a:r>
            <a:r>
              <a:rPr lang="en-US" dirty="0">
                <a:solidFill>
                  <a:srgbClr val="FF0000"/>
                </a:solidFill>
              </a:rPr>
              <a:t>human rights</a:t>
            </a:r>
            <a:r>
              <a:rPr lang="en-US" dirty="0"/>
              <a:t>.</a:t>
            </a:r>
            <a:endParaRPr lang="lv-LV" dirty="0"/>
          </a:p>
          <a:p>
            <a:pPr marL="161925" lvl="0" indent="-161925">
              <a:buFont typeface="Arial" panose="020B0604020202020204" pitchFamily="34" charset="0"/>
              <a:buChar char="•"/>
            </a:pPr>
            <a:r>
              <a:rPr lang="en-US" dirty="0"/>
              <a:t>Identify areas where current </a:t>
            </a:r>
            <a:r>
              <a:rPr lang="en-US" dirty="0">
                <a:solidFill>
                  <a:srgbClr val="FF0000"/>
                </a:solidFill>
              </a:rPr>
              <a:t>policies</a:t>
            </a:r>
            <a:r>
              <a:rPr lang="en-US" dirty="0"/>
              <a:t> are insufficient or inadequate, to elaborate these policies or create new in respect to the abovementioned </a:t>
            </a:r>
            <a:r>
              <a:rPr lang="en-US" dirty="0" smtClean="0"/>
              <a:t>rights.</a:t>
            </a:r>
            <a:endParaRPr lang="lv-LV" dirty="0"/>
          </a:p>
          <a:p>
            <a:pPr marL="161925" lvl="0" indent="-161925">
              <a:buFont typeface="Arial" panose="020B0604020202020204" pitchFamily="34" charset="0"/>
              <a:buChar char="•"/>
            </a:pPr>
            <a:r>
              <a:rPr lang="en-US" dirty="0" smtClean="0"/>
              <a:t>Assist </a:t>
            </a:r>
            <a:r>
              <a:rPr lang="en-US" dirty="0"/>
              <a:t>policy-makers in anticipating the </a:t>
            </a:r>
            <a:r>
              <a:rPr lang="en-US" dirty="0">
                <a:solidFill>
                  <a:srgbClr val="FF0000"/>
                </a:solidFill>
              </a:rPr>
              <a:t>longer-term impacts </a:t>
            </a:r>
            <a:r>
              <a:rPr lang="en-US" dirty="0"/>
              <a:t>of current trends as well as the inevitable fast arrival of technological innovations and </a:t>
            </a:r>
            <a:r>
              <a:rPr lang="en-US" dirty="0" smtClean="0"/>
              <a:t>breakthroughs.</a:t>
            </a:r>
            <a:endParaRPr lang="lv-LV" dirty="0"/>
          </a:p>
          <a:p>
            <a:pPr marL="161925" lvl="0" indent="-161925">
              <a:buFont typeface="Arial" panose="020B0604020202020204" pitchFamily="34" charset="0"/>
              <a:buChar char="•"/>
            </a:pPr>
            <a:r>
              <a:rPr lang="en-US" dirty="0" smtClean="0"/>
              <a:t>By </a:t>
            </a:r>
            <a:r>
              <a:rPr lang="en-US" dirty="0">
                <a:solidFill>
                  <a:srgbClr val="FF0000"/>
                </a:solidFill>
              </a:rPr>
              <a:t>raising awareness </a:t>
            </a:r>
            <a:r>
              <a:rPr lang="en-US" dirty="0"/>
              <a:t>and collectively discussing possible future outcomes and responses, UNESCO empower policy-makers and society to both prepare for, and better cope with technological </a:t>
            </a:r>
            <a:r>
              <a:rPr lang="en-US" dirty="0" smtClean="0"/>
              <a:t>challenges.</a:t>
            </a:r>
            <a:endParaRPr lang="lv-LV" dirty="0"/>
          </a:p>
        </p:txBody>
      </p:sp>
      <p:pic>
        <p:nvPicPr>
          <p:cNvPr id="1026" name="Picture 2" descr="http://diplomacy.state.gov/img/11/45191/AP090918030413web_944_1.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 t="19790" r="19374" b="18242"/>
          <a:stretch/>
        </p:blipFill>
        <p:spPr bwMode="auto">
          <a:xfrm>
            <a:off x="-10886" y="4149080"/>
            <a:ext cx="9144000"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15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UNESCO IFAP</a:t>
            </a:r>
            <a:endParaRPr lang="lv-LV" dirty="0"/>
          </a:p>
        </p:txBody>
      </p:sp>
      <p:sp>
        <p:nvSpPr>
          <p:cNvPr id="3" name="Content Placeholder 2"/>
          <p:cNvSpPr>
            <a:spLocks noGrp="1"/>
          </p:cNvSpPr>
          <p:nvPr>
            <p:ph idx="1"/>
          </p:nvPr>
        </p:nvSpPr>
        <p:spPr/>
        <p:txBody>
          <a:bodyPr/>
          <a:lstStyle/>
          <a:p>
            <a:r>
              <a:rPr lang="lv-LV" dirty="0" err="1" smtClean="0"/>
              <a:t>The</a:t>
            </a:r>
            <a:r>
              <a:rPr lang="lv-LV" dirty="0" smtClean="0"/>
              <a:t> </a:t>
            </a:r>
            <a:r>
              <a:rPr lang="lv-LV" dirty="0" err="1"/>
              <a:t>Information</a:t>
            </a:r>
            <a:r>
              <a:rPr lang="lv-LV" dirty="0"/>
              <a:t> </a:t>
            </a:r>
            <a:r>
              <a:rPr lang="lv-LV" dirty="0" err="1"/>
              <a:t>for</a:t>
            </a:r>
            <a:r>
              <a:rPr lang="lv-LV" dirty="0"/>
              <a:t> </a:t>
            </a:r>
            <a:r>
              <a:rPr lang="lv-LV" dirty="0" err="1"/>
              <a:t>All</a:t>
            </a:r>
            <a:r>
              <a:rPr lang="lv-LV" dirty="0"/>
              <a:t> </a:t>
            </a:r>
            <a:r>
              <a:rPr lang="lv-LV" dirty="0" err="1" smtClean="0"/>
              <a:t>Programme</a:t>
            </a:r>
            <a:r>
              <a:rPr lang="en-US" dirty="0" smtClean="0"/>
              <a:t> </a:t>
            </a:r>
            <a:r>
              <a:rPr lang="en-US" dirty="0"/>
              <a:t>e</a:t>
            </a:r>
            <a:r>
              <a:rPr lang="en-US" dirty="0" smtClean="0"/>
              <a:t>stablished by the Governments </a:t>
            </a:r>
          </a:p>
          <a:p>
            <a:r>
              <a:rPr lang="en-US" dirty="0" smtClean="0"/>
              <a:t>Enabling everybody to harness opportunities of the Internet and ICTs</a:t>
            </a:r>
            <a:endParaRPr lang="en-US" dirty="0"/>
          </a:p>
          <a:p>
            <a:r>
              <a:rPr lang="en-US" dirty="0" smtClean="0"/>
              <a:t>Creating </a:t>
            </a:r>
            <a:r>
              <a:rPr lang="en-US" dirty="0"/>
              <a:t>equitable societies through better access to information</a:t>
            </a:r>
            <a:r>
              <a:rPr lang="lv-LV" dirty="0" smtClean="0"/>
              <a:t> </a:t>
            </a:r>
            <a:endParaRPr lang="en-US" dirty="0" smtClean="0"/>
          </a:p>
          <a:p>
            <a:r>
              <a:rPr lang="en-US" dirty="0" smtClean="0"/>
              <a:t>Develop </a:t>
            </a:r>
            <a:r>
              <a:rPr lang="en-US" dirty="0"/>
              <a:t>and implement national information policies and knowledge strategies in a world increasingly using </a:t>
            </a:r>
            <a:r>
              <a:rPr lang="en-US" dirty="0" smtClean="0"/>
              <a:t>ICTs</a:t>
            </a:r>
          </a:p>
          <a:p>
            <a:endParaRPr lang="lv-LV" dirty="0"/>
          </a:p>
        </p:txBody>
      </p:sp>
    </p:spTree>
    <p:extLst>
      <p:ext uri="{BB962C8B-B14F-4D97-AF65-F5344CB8AC3E}">
        <p14:creationId xmlns:p14="http://schemas.microsoft.com/office/powerpoint/2010/main" val="1314509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204864"/>
            <a:ext cx="7059111" cy="4104456"/>
          </a:xfrm>
        </p:spPr>
        <p:txBody>
          <a:bodyPr/>
          <a:lstStyle/>
          <a:p>
            <a:pPr marL="0" indent="0">
              <a:buNone/>
            </a:pPr>
            <a:r>
              <a:rPr lang="en-US" sz="1800" b="1" dirty="0" smtClean="0">
                <a:latin typeface="Calibri" panose="020F0502020204030204" pitchFamily="34" charset="0"/>
              </a:rPr>
              <a:t>Privacy</a:t>
            </a:r>
            <a:r>
              <a:rPr lang="lv-LV" sz="1800" dirty="0" smtClean="0">
                <a:latin typeface="Calibri Light" panose="020F0302020204030204" pitchFamily="34" charset="0"/>
              </a:rPr>
              <a:t/>
            </a:r>
            <a:br>
              <a:rPr lang="lv-LV" sz="1800" dirty="0" smtClean="0">
                <a:latin typeface="Calibri Light" panose="020F0302020204030204" pitchFamily="34" charset="0"/>
              </a:rPr>
            </a:br>
            <a:r>
              <a:rPr lang="en-US" sz="1800" dirty="0" smtClean="0">
                <a:latin typeface="Calibri Light" panose="020F0302020204030204" pitchFamily="34" charset="0"/>
              </a:rPr>
              <a:t>What </a:t>
            </a:r>
            <a:r>
              <a:rPr lang="en-US" sz="1800" dirty="0">
                <a:latin typeface="Calibri Light" panose="020F0302020204030204" pitchFamily="34" charset="0"/>
              </a:rPr>
              <a:t>information about one's self or one's associations must a person reveal to others, under what conditions and with what safeguards? What things can people keep to themselves and not be forced to reveal to others?</a:t>
            </a:r>
            <a:endParaRPr lang="lv-LV" sz="1800" b="1" dirty="0">
              <a:latin typeface="Calibri Light" panose="020F0302020204030204" pitchFamily="34" charset="0"/>
            </a:endParaRPr>
          </a:p>
          <a:p>
            <a:pPr marL="0" indent="0">
              <a:buNone/>
            </a:pPr>
            <a:r>
              <a:rPr lang="en-US" sz="1800" b="1" dirty="0">
                <a:latin typeface="Calibri" panose="020F0502020204030204" pitchFamily="34" charset="0"/>
              </a:rPr>
              <a:t>Accuracy</a:t>
            </a:r>
            <a:r>
              <a:rPr lang="lv-LV" sz="1800" dirty="0" smtClean="0">
                <a:latin typeface="Calibri Light" panose="020F0302020204030204" pitchFamily="34" charset="0"/>
              </a:rPr>
              <a:t/>
            </a:r>
            <a:br>
              <a:rPr lang="lv-LV" sz="1800" dirty="0" smtClean="0">
                <a:latin typeface="Calibri Light" panose="020F0302020204030204" pitchFamily="34" charset="0"/>
              </a:rPr>
            </a:br>
            <a:r>
              <a:rPr lang="en-US" sz="1800" dirty="0" smtClean="0">
                <a:latin typeface="Calibri Light" panose="020F0302020204030204" pitchFamily="34" charset="0"/>
              </a:rPr>
              <a:t>Who </a:t>
            </a:r>
            <a:r>
              <a:rPr lang="en-US" sz="1800" dirty="0">
                <a:latin typeface="Calibri Light" panose="020F0302020204030204" pitchFamily="34" charset="0"/>
              </a:rPr>
              <a:t>is responsible for the authenticity, fidelity and accuracy of information? Similarly, who is to be held accountable for errors in information and how is the injured party to be made whole?</a:t>
            </a:r>
          </a:p>
          <a:p>
            <a:pPr marL="0" indent="0">
              <a:buNone/>
            </a:pPr>
            <a:r>
              <a:rPr lang="en-US" sz="1800" b="1" dirty="0">
                <a:latin typeface="Calibri" panose="020F0502020204030204" pitchFamily="34" charset="0"/>
              </a:rPr>
              <a:t>Property</a:t>
            </a:r>
            <a:r>
              <a:rPr lang="lv-LV" sz="1800" dirty="0" smtClean="0">
                <a:latin typeface="Calibri Light" panose="020F0302020204030204" pitchFamily="34" charset="0"/>
              </a:rPr>
              <a:t/>
            </a:r>
            <a:br>
              <a:rPr lang="lv-LV" sz="1800" dirty="0" smtClean="0">
                <a:latin typeface="Calibri Light" panose="020F0302020204030204" pitchFamily="34" charset="0"/>
              </a:rPr>
            </a:br>
            <a:r>
              <a:rPr lang="en-US" sz="1800" dirty="0" smtClean="0">
                <a:latin typeface="Calibri Light" panose="020F0302020204030204" pitchFamily="34" charset="0"/>
              </a:rPr>
              <a:t>Who </a:t>
            </a:r>
            <a:r>
              <a:rPr lang="en-US" sz="1800" dirty="0">
                <a:latin typeface="Calibri Light" panose="020F0302020204030204" pitchFamily="34" charset="0"/>
              </a:rPr>
              <a:t>owns information? What are the just and fair prices for its exchange? Who owns the </a:t>
            </a:r>
            <a:r>
              <a:rPr lang="en-US" sz="1800" dirty="0" smtClean="0">
                <a:latin typeface="Calibri Light" panose="020F0302020204030204" pitchFamily="34" charset="0"/>
              </a:rPr>
              <a:t>channels, especially the airways, </a:t>
            </a:r>
            <a:r>
              <a:rPr lang="en-US" sz="1800" dirty="0">
                <a:latin typeface="Calibri Light" panose="020F0302020204030204" pitchFamily="34" charset="0"/>
              </a:rPr>
              <a:t>through which information is transmitted? How should access to this scarce resource be allocated?</a:t>
            </a:r>
          </a:p>
          <a:p>
            <a:pPr marL="0" indent="0">
              <a:buNone/>
            </a:pPr>
            <a:r>
              <a:rPr lang="en-US" sz="1800" b="1" dirty="0">
                <a:latin typeface="Calibri" panose="020F0502020204030204" pitchFamily="34" charset="0"/>
              </a:rPr>
              <a:t>Accessibility</a:t>
            </a:r>
            <a:r>
              <a:rPr lang="lv-LV" sz="1800" dirty="0" smtClean="0">
                <a:latin typeface="Calibri Light" panose="020F0302020204030204" pitchFamily="34" charset="0"/>
              </a:rPr>
              <a:t/>
            </a:r>
            <a:br>
              <a:rPr lang="lv-LV" sz="1800" dirty="0" smtClean="0">
                <a:latin typeface="Calibri Light" panose="020F0302020204030204" pitchFamily="34" charset="0"/>
              </a:rPr>
            </a:br>
            <a:r>
              <a:rPr lang="en-US" sz="1800" dirty="0" smtClean="0">
                <a:latin typeface="Calibri Light" panose="020F0302020204030204" pitchFamily="34" charset="0"/>
              </a:rPr>
              <a:t>What </a:t>
            </a:r>
            <a:r>
              <a:rPr lang="en-US" sz="1800" dirty="0">
                <a:latin typeface="Calibri Light" panose="020F0302020204030204" pitchFamily="34" charset="0"/>
              </a:rPr>
              <a:t>information does a person or an organization have a right or a privilege to obtain, under what conditions and with what safeguards? </a:t>
            </a:r>
            <a:endParaRPr lang="lv-LV" sz="1800" dirty="0" smtClean="0"/>
          </a:p>
          <a:p>
            <a:endParaRPr lang="lv-LV" sz="1800" dirty="0"/>
          </a:p>
        </p:txBody>
      </p:sp>
      <p:sp>
        <p:nvSpPr>
          <p:cNvPr id="3" name="Title 2"/>
          <p:cNvSpPr>
            <a:spLocks noGrp="1"/>
          </p:cNvSpPr>
          <p:nvPr>
            <p:ph type="title"/>
          </p:nvPr>
        </p:nvSpPr>
        <p:spPr>
          <a:xfrm>
            <a:off x="539552" y="1628800"/>
            <a:ext cx="6851848" cy="432048"/>
          </a:xfrm>
        </p:spPr>
        <p:txBody>
          <a:bodyPr/>
          <a:lstStyle/>
          <a:p>
            <a:r>
              <a:rPr lang="lv-LV" dirty="0" err="1" smtClean="0"/>
              <a:t>K</a:t>
            </a:r>
            <a:r>
              <a:rPr lang="lv-LV" dirty="0" err="1" smtClean="0"/>
              <a:t>ey</a:t>
            </a:r>
            <a:r>
              <a:rPr lang="lv-LV" dirty="0" smtClean="0"/>
              <a:t> </a:t>
            </a:r>
            <a:r>
              <a:rPr lang="lv-LV" dirty="0" err="1" smtClean="0"/>
              <a:t>ethical</a:t>
            </a:r>
            <a:r>
              <a:rPr lang="lv-LV" dirty="0" smtClean="0"/>
              <a:t> </a:t>
            </a:r>
            <a:r>
              <a:rPr lang="lv-LV" dirty="0" err="1" smtClean="0"/>
              <a:t>issues</a:t>
            </a:r>
            <a:r>
              <a:rPr lang="lv-LV" dirty="0" smtClean="0"/>
              <a:t> </a:t>
            </a:r>
            <a:r>
              <a:rPr lang="lv-LV" dirty="0" err="1" smtClean="0"/>
              <a:t>of</a:t>
            </a:r>
            <a:r>
              <a:rPr lang="lv-LV" dirty="0" smtClean="0"/>
              <a:t> </a:t>
            </a:r>
            <a:r>
              <a:rPr lang="lv-LV" dirty="0" err="1" smtClean="0"/>
              <a:t>Information</a:t>
            </a:r>
            <a:r>
              <a:rPr lang="lv-LV" dirty="0" smtClean="0"/>
              <a:t> </a:t>
            </a:r>
            <a:r>
              <a:rPr lang="lv-LV" dirty="0" err="1" smtClean="0"/>
              <a:t>Society</a:t>
            </a:r>
            <a:r>
              <a:rPr lang="lv-LV" dirty="0"/>
              <a:t> </a:t>
            </a:r>
            <a:r>
              <a:rPr lang="lv-LV" dirty="0" smtClean="0"/>
              <a:t/>
            </a:r>
            <a:br>
              <a:rPr lang="lv-LV" dirty="0" smtClean="0"/>
            </a:br>
            <a:r>
              <a:rPr lang="lv-LV" dirty="0" smtClean="0"/>
              <a:t>PAPA (</a:t>
            </a:r>
            <a:r>
              <a:rPr lang="lv-LV" dirty="0" err="1" smtClean="0"/>
              <a:t>Mason</a:t>
            </a:r>
            <a:r>
              <a:rPr lang="lv-LV" dirty="0" smtClean="0"/>
              <a:t>, </a:t>
            </a:r>
            <a:r>
              <a:rPr lang="lv-LV" dirty="0" smtClean="0"/>
              <a:t>1986)</a:t>
            </a:r>
            <a:endParaRPr lang="lv-LV" dirty="0"/>
          </a:p>
        </p:txBody>
      </p:sp>
    </p:spTree>
    <p:extLst>
      <p:ext uri="{BB962C8B-B14F-4D97-AF65-F5344CB8AC3E}">
        <p14:creationId xmlns:p14="http://schemas.microsoft.com/office/powerpoint/2010/main" val="3900367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800"/>
            <a:ext cx="8229600" cy="467388"/>
          </a:xfrm>
        </p:spPr>
        <p:txBody>
          <a:bodyPr/>
          <a:lstStyle/>
          <a:p>
            <a:r>
              <a:rPr lang="en-US" dirty="0" smtClean="0"/>
              <a:t>IFAP Priority Areas</a:t>
            </a:r>
            <a:endParaRPr lang="lv-LV" dirty="0"/>
          </a:p>
        </p:txBody>
      </p:sp>
      <p:sp>
        <p:nvSpPr>
          <p:cNvPr id="3" name="Content Placeholder 2"/>
          <p:cNvSpPr>
            <a:spLocks noGrp="1"/>
          </p:cNvSpPr>
          <p:nvPr>
            <p:ph idx="1"/>
          </p:nvPr>
        </p:nvSpPr>
        <p:spPr>
          <a:xfrm>
            <a:off x="179512" y="2158319"/>
            <a:ext cx="7344816" cy="4680520"/>
          </a:xfrm>
        </p:spPr>
        <p:txBody>
          <a:bodyPr>
            <a:normAutofit fontScale="85000" lnSpcReduction="20000"/>
          </a:bodyPr>
          <a:lstStyle/>
          <a:p>
            <a:pPr marL="0" indent="0">
              <a:buNone/>
            </a:pPr>
            <a:r>
              <a:rPr lang="en-US" b="1" dirty="0" smtClean="0">
                <a:solidFill>
                  <a:schemeClr val="accent1">
                    <a:lumMod val="75000"/>
                  </a:schemeClr>
                </a:solidFill>
              </a:rPr>
              <a:t>Information </a:t>
            </a:r>
            <a:r>
              <a:rPr lang="en-US" b="1" dirty="0">
                <a:solidFill>
                  <a:schemeClr val="accent1">
                    <a:lumMod val="75000"/>
                  </a:schemeClr>
                </a:solidFill>
              </a:rPr>
              <a:t>for Development </a:t>
            </a:r>
            <a:endParaRPr lang="en-US" b="1" dirty="0" smtClean="0">
              <a:solidFill>
                <a:schemeClr val="accent1">
                  <a:lumMod val="75000"/>
                </a:schemeClr>
              </a:solidFill>
            </a:endParaRPr>
          </a:p>
          <a:p>
            <a:pPr marL="0" indent="0">
              <a:buNone/>
            </a:pPr>
            <a:r>
              <a:rPr lang="en-US" dirty="0" smtClean="0">
                <a:latin typeface="Calibri Light" panose="020F0302020204030204" pitchFamily="34" charset="0"/>
              </a:rPr>
              <a:t>focuses </a:t>
            </a:r>
            <a:r>
              <a:rPr lang="en-US" dirty="0">
                <a:latin typeface="Calibri Light" panose="020F0302020204030204" pitchFamily="34" charset="0"/>
              </a:rPr>
              <a:t>on the value of information for addressing development issues. </a:t>
            </a:r>
          </a:p>
          <a:p>
            <a:pPr marL="0" indent="0">
              <a:buNone/>
            </a:pPr>
            <a:r>
              <a:rPr lang="en-US" b="1" dirty="0">
                <a:solidFill>
                  <a:schemeClr val="accent1">
                    <a:lumMod val="75000"/>
                  </a:schemeClr>
                </a:solidFill>
              </a:rPr>
              <a:t>Information Literacy </a:t>
            </a:r>
          </a:p>
          <a:p>
            <a:pPr marL="0" indent="0">
              <a:buNone/>
            </a:pPr>
            <a:r>
              <a:rPr lang="en-US" dirty="0">
                <a:latin typeface="Calibri Light" panose="020F0302020204030204" pitchFamily="34" charset="0"/>
              </a:rPr>
              <a:t>empowers people in all walks of life to seek, evaluate, use and create information effectively to achieve their personal, social, occupational and educational goal. </a:t>
            </a:r>
          </a:p>
          <a:p>
            <a:pPr marL="0" indent="0">
              <a:buNone/>
            </a:pPr>
            <a:r>
              <a:rPr lang="en-US" b="1" dirty="0">
                <a:solidFill>
                  <a:schemeClr val="accent1">
                    <a:lumMod val="75000"/>
                  </a:schemeClr>
                </a:solidFill>
              </a:rPr>
              <a:t>Information Preservation</a:t>
            </a:r>
            <a:r>
              <a:rPr lang="en-US" b="1" dirty="0" smtClean="0"/>
              <a:t/>
            </a:r>
            <a:br>
              <a:rPr lang="en-US" b="1" dirty="0" smtClean="0"/>
            </a:br>
            <a:r>
              <a:rPr lang="en-US" dirty="0">
                <a:latin typeface="Calibri Light" panose="020F0302020204030204" pitchFamily="34" charset="0"/>
              </a:rPr>
              <a:t>strengthening the underlying principles of the Memory of the World </a:t>
            </a:r>
            <a:r>
              <a:rPr lang="en-US" dirty="0" err="1">
                <a:latin typeface="Calibri Light" panose="020F0302020204030204" pitchFamily="34" charset="0"/>
              </a:rPr>
              <a:t>Programme</a:t>
            </a:r>
            <a:r>
              <a:rPr lang="en-US" dirty="0">
                <a:latin typeface="Calibri Light" panose="020F0302020204030204" pitchFamily="34" charset="0"/>
              </a:rPr>
              <a:t>, beyond its registers, which serve as catalysts to alert decision makers and the public at large. </a:t>
            </a:r>
          </a:p>
          <a:p>
            <a:pPr marL="0" indent="0">
              <a:buNone/>
            </a:pPr>
            <a:r>
              <a:rPr lang="en-US" b="1" dirty="0">
                <a:solidFill>
                  <a:schemeClr val="accent1">
                    <a:lumMod val="75000"/>
                  </a:schemeClr>
                </a:solidFill>
              </a:rPr>
              <a:t>Information Ethics </a:t>
            </a:r>
            <a:r>
              <a:rPr lang="en-US" b="1" dirty="0" smtClean="0"/>
              <a:t/>
            </a:r>
            <a:br>
              <a:rPr lang="en-US" b="1" dirty="0" smtClean="0"/>
            </a:br>
            <a:r>
              <a:rPr lang="en-US" dirty="0">
                <a:latin typeface="Calibri Light" panose="020F0302020204030204" pitchFamily="34" charset="0"/>
              </a:rPr>
              <a:t>cover the ethical, legal and societal aspects of the applications of ICT and derive from the Universal Declaration of Human Rights. </a:t>
            </a:r>
          </a:p>
          <a:p>
            <a:pPr marL="0" indent="0">
              <a:buNone/>
            </a:pPr>
            <a:r>
              <a:rPr lang="en-US" b="1" dirty="0" smtClean="0">
                <a:solidFill>
                  <a:schemeClr val="accent1">
                    <a:lumMod val="75000"/>
                  </a:schemeClr>
                </a:solidFill>
              </a:rPr>
              <a:t>Information </a:t>
            </a:r>
            <a:r>
              <a:rPr lang="en-US" b="1" dirty="0">
                <a:solidFill>
                  <a:schemeClr val="accent1">
                    <a:lumMod val="75000"/>
                  </a:schemeClr>
                </a:solidFill>
              </a:rPr>
              <a:t>Accessibility </a:t>
            </a:r>
            <a:br>
              <a:rPr lang="en-US" b="1" dirty="0">
                <a:solidFill>
                  <a:schemeClr val="accent1">
                    <a:lumMod val="75000"/>
                  </a:schemeClr>
                </a:solidFill>
              </a:rPr>
            </a:br>
            <a:r>
              <a:rPr lang="en-US" dirty="0">
                <a:latin typeface="Calibri Light" panose="020F0302020204030204" pitchFamily="34" charset="0"/>
              </a:rPr>
              <a:t>issues surrounding availability, accessibility and affordability of information, as well as the special needs of people with disabilities.</a:t>
            </a:r>
          </a:p>
        </p:txBody>
      </p:sp>
    </p:spTree>
    <p:extLst>
      <p:ext uri="{BB962C8B-B14F-4D97-AF65-F5344CB8AC3E}">
        <p14:creationId xmlns:p14="http://schemas.microsoft.com/office/powerpoint/2010/main" val="3620137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smtClean="0">
                <a:latin typeface="Calibri Light" panose="020F0302020204030204" pitchFamily="34" charset="0"/>
              </a:rPr>
              <a:t>“Member States and international </a:t>
            </a:r>
            <a:r>
              <a:rPr lang="en-US" i="1" dirty="0" err="1" smtClean="0">
                <a:latin typeface="Calibri Light" panose="020F0302020204030204" pitchFamily="34" charset="0"/>
              </a:rPr>
              <a:t>organisations</a:t>
            </a:r>
            <a:r>
              <a:rPr lang="en-US" i="1" dirty="0" smtClean="0">
                <a:latin typeface="Calibri Light" panose="020F0302020204030204" pitchFamily="34" charset="0"/>
              </a:rPr>
              <a:t> should </a:t>
            </a:r>
            <a:r>
              <a:rPr lang="en-US" i="1" dirty="0" err="1" smtClean="0">
                <a:latin typeface="Calibri Light" panose="020F0302020204030204" pitchFamily="34" charset="0"/>
              </a:rPr>
              <a:t>recognise</a:t>
            </a:r>
            <a:r>
              <a:rPr lang="en-US" i="1" dirty="0" smtClean="0">
                <a:latin typeface="Calibri Light" panose="020F0302020204030204" pitchFamily="34" charset="0"/>
              </a:rPr>
              <a:t> and support universal access to the internet as an instrument for promoting the </a:t>
            </a:r>
            <a:r>
              <a:rPr lang="en-US" i="1" dirty="0" err="1" smtClean="0">
                <a:latin typeface="Calibri Light" panose="020F0302020204030204" pitchFamily="34" charset="0"/>
              </a:rPr>
              <a:t>realisation</a:t>
            </a:r>
            <a:r>
              <a:rPr lang="en-US" i="1" dirty="0" smtClean="0">
                <a:latin typeface="Calibri Light" panose="020F0302020204030204" pitchFamily="34" charset="0"/>
              </a:rPr>
              <a:t> of the human rights as defined in Articles 19 and 27 of the Universal Declaration of Human Rights”</a:t>
            </a:r>
          </a:p>
          <a:p>
            <a:pPr marL="0" indent="0" algn="r">
              <a:buNone/>
            </a:pPr>
            <a:r>
              <a:rPr lang="en-US" sz="2000" dirty="0" smtClean="0">
                <a:latin typeface="Calibri Light" panose="020F0302020204030204" pitchFamily="34" charset="0"/>
              </a:rPr>
              <a:t>UNESCO recommendation on the ‘Promotion and use of multilingualism and universal access to cyberspace’ adopted by the UNESCO General Conference in 2003</a:t>
            </a:r>
            <a:endParaRPr lang="en-US" sz="2000" dirty="0" smtClean="0"/>
          </a:p>
          <a:p>
            <a:endParaRPr lang="en-US" dirty="0"/>
          </a:p>
        </p:txBody>
      </p:sp>
      <p:sp>
        <p:nvSpPr>
          <p:cNvPr id="3" name="Title 2"/>
          <p:cNvSpPr>
            <a:spLocks noGrp="1"/>
          </p:cNvSpPr>
          <p:nvPr>
            <p:ph type="title"/>
          </p:nvPr>
        </p:nvSpPr>
        <p:spPr/>
        <p:txBody>
          <a:bodyPr/>
          <a:lstStyle/>
          <a:p>
            <a:endParaRPr lang="lv-LV"/>
          </a:p>
        </p:txBody>
      </p:sp>
    </p:spTree>
    <p:extLst>
      <p:ext uri="{BB962C8B-B14F-4D97-AF65-F5344CB8AC3E}">
        <p14:creationId xmlns:p14="http://schemas.microsoft.com/office/powerpoint/2010/main" val="755176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UNESCO regional Latin American conference on information </a:t>
            </a:r>
            <a:r>
              <a:rPr lang="en-US" sz="2000" dirty="0" smtClean="0"/>
              <a:t>ethics, December </a:t>
            </a:r>
            <a:r>
              <a:rPr lang="en-US" sz="2000" dirty="0"/>
              <a:t>6-9, 2006 in Santo Domingo, </a:t>
            </a:r>
            <a:r>
              <a:rPr lang="en-US" sz="2000" dirty="0" smtClean="0"/>
              <a:t>Dominican Republic</a:t>
            </a:r>
          </a:p>
          <a:p>
            <a:r>
              <a:rPr lang="en-US" sz="2000" dirty="0"/>
              <a:t>D</a:t>
            </a:r>
            <a:r>
              <a:rPr lang="en-US" sz="2000" dirty="0" smtClean="0"/>
              <a:t>eclaration </a:t>
            </a:r>
            <a:r>
              <a:rPr lang="en-US" sz="2000" dirty="0"/>
              <a:t>on the ethical dimensions of the information society (</a:t>
            </a:r>
            <a:r>
              <a:rPr lang="en-US" sz="2000" dirty="0" err="1"/>
              <a:t>Declaración</a:t>
            </a:r>
            <a:r>
              <a:rPr lang="en-US" sz="2000" dirty="0"/>
              <a:t> de Santo Domingo</a:t>
            </a:r>
            <a:r>
              <a:rPr lang="en-US" sz="2000" dirty="0" smtClean="0"/>
              <a:t>):</a:t>
            </a:r>
          </a:p>
          <a:p>
            <a:pPr lvl="1"/>
            <a:r>
              <a:rPr lang="lv-LV" sz="1600" dirty="0"/>
              <a:t>to </a:t>
            </a:r>
            <a:r>
              <a:rPr lang="lv-LV" sz="1600" dirty="0" err="1"/>
              <a:t>promote</a:t>
            </a:r>
            <a:r>
              <a:rPr lang="lv-LV" sz="1600" dirty="0"/>
              <a:t> </a:t>
            </a:r>
            <a:r>
              <a:rPr lang="lv-LV" sz="1600" dirty="0" err="1"/>
              <a:t>peace</a:t>
            </a:r>
            <a:r>
              <a:rPr lang="lv-LV" sz="1600" dirty="0"/>
              <a:t> </a:t>
            </a:r>
            <a:r>
              <a:rPr lang="lv-LV" sz="1600" dirty="0" err="1"/>
              <a:t>and</a:t>
            </a:r>
            <a:r>
              <a:rPr lang="lv-LV" sz="1600" dirty="0"/>
              <a:t> </a:t>
            </a:r>
            <a:r>
              <a:rPr lang="lv-LV" sz="1600" dirty="0" err="1"/>
              <a:t>respect</a:t>
            </a:r>
            <a:r>
              <a:rPr lang="lv-LV" sz="1600" dirty="0"/>
              <a:t> </a:t>
            </a:r>
            <a:r>
              <a:rPr lang="lv-LV" sz="1600" dirty="0" err="1"/>
              <a:t>fundamental</a:t>
            </a:r>
            <a:r>
              <a:rPr lang="lv-LV" sz="1600" dirty="0"/>
              <a:t> </a:t>
            </a:r>
            <a:r>
              <a:rPr lang="lv-LV" sz="1600" dirty="0" err="1"/>
              <a:t>values</a:t>
            </a:r>
            <a:r>
              <a:rPr lang="lv-LV" sz="1600" dirty="0"/>
              <a:t> </a:t>
            </a:r>
            <a:r>
              <a:rPr lang="lv-LV" sz="1600" dirty="0" err="1"/>
              <a:t>such</a:t>
            </a:r>
            <a:r>
              <a:rPr lang="lv-LV" sz="1600" dirty="0"/>
              <a:t> as </a:t>
            </a:r>
            <a:r>
              <a:rPr lang="lv-LV" sz="1600" dirty="0" err="1"/>
              <a:t>liberty</a:t>
            </a:r>
            <a:r>
              <a:rPr lang="lv-LV" sz="1600" dirty="0"/>
              <a:t>, </a:t>
            </a:r>
            <a:r>
              <a:rPr lang="lv-LV" sz="1600" dirty="0" err="1"/>
              <a:t>equality</a:t>
            </a:r>
            <a:r>
              <a:rPr lang="lv-LV" sz="1600" dirty="0"/>
              <a:t>, </a:t>
            </a:r>
            <a:r>
              <a:rPr lang="lv-LV" sz="1600" dirty="0" err="1"/>
              <a:t>solidarity</a:t>
            </a:r>
            <a:r>
              <a:rPr lang="lv-LV" sz="1600" dirty="0"/>
              <a:t>, tolerance </a:t>
            </a:r>
            <a:r>
              <a:rPr lang="lv-LV" sz="1600" dirty="0" err="1"/>
              <a:t>and</a:t>
            </a:r>
            <a:r>
              <a:rPr lang="lv-LV" sz="1600" dirty="0"/>
              <a:t> </a:t>
            </a:r>
            <a:r>
              <a:rPr lang="lv-LV" sz="1600" dirty="0" err="1"/>
              <a:t>shared</a:t>
            </a:r>
            <a:r>
              <a:rPr lang="lv-LV" sz="1600" dirty="0"/>
              <a:t> </a:t>
            </a:r>
            <a:r>
              <a:rPr lang="lv-LV" sz="1600" dirty="0" err="1"/>
              <a:t>responsibility</a:t>
            </a:r>
            <a:r>
              <a:rPr lang="lv-LV" sz="1600" dirty="0"/>
              <a:t>;</a:t>
            </a:r>
          </a:p>
          <a:p>
            <a:pPr lvl="1"/>
            <a:r>
              <a:rPr lang="lv-LV" sz="1600" dirty="0"/>
              <a:t> to </a:t>
            </a:r>
            <a:r>
              <a:rPr lang="lv-LV" sz="1600" dirty="0" err="1"/>
              <a:t>promote</a:t>
            </a:r>
            <a:r>
              <a:rPr lang="lv-LV" sz="1600" dirty="0"/>
              <a:t> </a:t>
            </a:r>
            <a:r>
              <a:rPr lang="lv-LV" sz="1600" dirty="0" err="1"/>
              <a:t>the</a:t>
            </a:r>
            <a:r>
              <a:rPr lang="lv-LV" sz="1600" dirty="0"/>
              <a:t> </a:t>
            </a:r>
            <a:r>
              <a:rPr lang="lv-LV" sz="1600" dirty="0" err="1"/>
              <a:t>awareness</a:t>
            </a:r>
            <a:r>
              <a:rPr lang="lv-LV" sz="1600" dirty="0"/>
              <a:t> </a:t>
            </a:r>
            <a:r>
              <a:rPr lang="lv-LV" sz="1600" dirty="0" err="1"/>
              <a:t>on</a:t>
            </a:r>
            <a:r>
              <a:rPr lang="lv-LV" sz="1600" dirty="0"/>
              <a:t> </a:t>
            </a:r>
            <a:r>
              <a:rPr lang="lv-LV" sz="1600" dirty="0" err="1"/>
              <a:t>the</a:t>
            </a:r>
            <a:r>
              <a:rPr lang="lv-LV" sz="1600" dirty="0"/>
              <a:t> </a:t>
            </a:r>
            <a:r>
              <a:rPr lang="lv-LV" sz="1600" dirty="0" err="1"/>
              <a:t>ethical</a:t>
            </a:r>
            <a:r>
              <a:rPr lang="lv-LV" sz="1600" dirty="0"/>
              <a:t> </a:t>
            </a:r>
            <a:r>
              <a:rPr lang="lv-LV" sz="1600" dirty="0" err="1"/>
              <a:t>dimension</a:t>
            </a:r>
            <a:r>
              <a:rPr lang="lv-LV" sz="1600" dirty="0"/>
              <a:t> </a:t>
            </a:r>
            <a:r>
              <a:rPr lang="lv-LV" sz="1600" dirty="0" err="1"/>
              <a:t>of</a:t>
            </a:r>
            <a:r>
              <a:rPr lang="lv-LV" sz="1600" dirty="0"/>
              <a:t> </a:t>
            </a:r>
            <a:r>
              <a:rPr lang="lv-LV" sz="1600" dirty="0" err="1"/>
              <a:t>ICTs</a:t>
            </a:r>
            <a:r>
              <a:rPr lang="lv-LV" sz="1600" dirty="0"/>
              <a:t>;</a:t>
            </a:r>
          </a:p>
          <a:p>
            <a:pPr lvl="1"/>
            <a:r>
              <a:rPr lang="lv-LV" sz="1600" dirty="0"/>
              <a:t> to </a:t>
            </a:r>
            <a:r>
              <a:rPr lang="lv-LV" sz="1600" dirty="0" err="1"/>
              <a:t>avoid</a:t>
            </a:r>
            <a:r>
              <a:rPr lang="lv-LV" sz="1600" dirty="0"/>
              <a:t> </a:t>
            </a:r>
            <a:r>
              <a:rPr lang="lv-LV" sz="1600" dirty="0" err="1"/>
              <a:t>abusive</a:t>
            </a:r>
            <a:r>
              <a:rPr lang="lv-LV" sz="1600" dirty="0"/>
              <a:t> </a:t>
            </a:r>
            <a:r>
              <a:rPr lang="lv-LV" sz="1600" dirty="0" err="1"/>
              <a:t>use</a:t>
            </a:r>
            <a:r>
              <a:rPr lang="lv-LV" sz="1600" dirty="0"/>
              <a:t> </a:t>
            </a:r>
            <a:r>
              <a:rPr lang="lv-LV" sz="1600" dirty="0" err="1"/>
              <a:t>of</a:t>
            </a:r>
            <a:r>
              <a:rPr lang="lv-LV" sz="1600" dirty="0"/>
              <a:t> </a:t>
            </a:r>
            <a:r>
              <a:rPr lang="lv-LV" sz="1600" dirty="0" err="1"/>
              <a:t>ICTs</a:t>
            </a:r>
            <a:r>
              <a:rPr lang="lv-LV" sz="1600" dirty="0"/>
              <a:t> </a:t>
            </a:r>
            <a:r>
              <a:rPr lang="lv-LV" sz="1600" dirty="0" err="1"/>
              <a:t>and</a:t>
            </a:r>
            <a:r>
              <a:rPr lang="lv-LV" sz="1600" dirty="0"/>
              <a:t> to </a:t>
            </a:r>
            <a:r>
              <a:rPr lang="lv-LV" sz="1600" dirty="0" err="1"/>
              <a:t>promote</a:t>
            </a:r>
            <a:r>
              <a:rPr lang="lv-LV" sz="1600" dirty="0"/>
              <a:t> </a:t>
            </a:r>
            <a:r>
              <a:rPr lang="lv-LV" sz="1600" dirty="0" err="1"/>
              <a:t>the</a:t>
            </a:r>
            <a:r>
              <a:rPr lang="lv-LV" sz="1600" dirty="0"/>
              <a:t> </a:t>
            </a:r>
            <a:r>
              <a:rPr lang="lv-LV" sz="1600" dirty="0" err="1"/>
              <a:t>respect</a:t>
            </a:r>
            <a:r>
              <a:rPr lang="lv-LV" sz="1600" dirty="0"/>
              <a:t> </a:t>
            </a:r>
            <a:r>
              <a:rPr lang="lv-LV" sz="1600" dirty="0" err="1"/>
              <a:t>for</a:t>
            </a:r>
            <a:r>
              <a:rPr lang="lv-LV" sz="1600" dirty="0"/>
              <a:t> </a:t>
            </a:r>
            <a:r>
              <a:rPr lang="lv-LV" sz="1600" dirty="0" err="1"/>
              <a:t>privacy</a:t>
            </a:r>
            <a:r>
              <a:rPr lang="lv-LV" sz="1600" dirty="0"/>
              <a:t> </a:t>
            </a:r>
            <a:r>
              <a:rPr lang="lv-LV" sz="1600" dirty="0" err="1"/>
              <a:t>and</a:t>
            </a:r>
            <a:r>
              <a:rPr lang="lv-LV" sz="1600" dirty="0"/>
              <a:t> </a:t>
            </a:r>
            <a:r>
              <a:rPr lang="lv-LV" sz="1600" dirty="0" err="1"/>
              <a:t>personal</a:t>
            </a:r>
            <a:r>
              <a:rPr lang="lv-LV" sz="1600" dirty="0"/>
              <a:t> </a:t>
            </a:r>
            <a:r>
              <a:rPr lang="lv-LV" sz="1600" dirty="0" err="1"/>
              <a:t>data</a:t>
            </a:r>
            <a:r>
              <a:rPr lang="lv-LV" sz="1600" dirty="0"/>
              <a:t>;</a:t>
            </a:r>
          </a:p>
          <a:p>
            <a:pPr lvl="1"/>
            <a:r>
              <a:rPr lang="lv-LV" sz="1600" dirty="0"/>
              <a:t> to </a:t>
            </a:r>
            <a:r>
              <a:rPr lang="lv-LV" sz="1600" dirty="0" err="1"/>
              <a:t>promote</a:t>
            </a:r>
            <a:r>
              <a:rPr lang="lv-LV" sz="1600" dirty="0"/>
              <a:t> </a:t>
            </a:r>
            <a:r>
              <a:rPr lang="lv-LV" sz="1600" dirty="0" err="1"/>
              <a:t>equal</a:t>
            </a:r>
            <a:r>
              <a:rPr lang="lv-LV" sz="1600" dirty="0"/>
              <a:t> </a:t>
            </a:r>
            <a:r>
              <a:rPr lang="lv-LV" sz="1600" dirty="0" err="1"/>
              <a:t>access</a:t>
            </a:r>
            <a:r>
              <a:rPr lang="lv-LV" sz="1600" dirty="0"/>
              <a:t> to </a:t>
            </a:r>
            <a:r>
              <a:rPr lang="lv-LV" sz="1600" dirty="0" err="1"/>
              <a:t>information</a:t>
            </a:r>
            <a:r>
              <a:rPr lang="lv-LV" sz="1600" dirty="0"/>
              <a:t> </a:t>
            </a:r>
            <a:r>
              <a:rPr lang="lv-LV" sz="1600" dirty="0" err="1"/>
              <a:t>and</a:t>
            </a:r>
            <a:r>
              <a:rPr lang="lv-LV" sz="1600" dirty="0"/>
              <a:t> </a:t>
            </a:r>
            <a:r>
              <a:rPr lang="lv-LV" sz="1600" dirty="0" err="1" smtClean="0"/>
              <a:t>knowledge</a:t>
            </a:r>
            <a:r>
              <a:rPr lang="lv-LV" sz="1600" dirty="0" smtClean="0"/>
              <a:t>;</a:t>
            </a:r>
            <a:endParaRPr lang="lv-LV" sz="1600" dirty="0"/>
          </a:p>
          <a:p>
            <a:pPr lvl="1"/>
            <a:r>
              <a:rPr lang="lv-LV" sz="1600" dirty="0"/>
              <a:t> to </a:t>
            </a:r>
            <a:r>
              <a:rPr lang="lv-LV" sz="1600" dirty="0" err="1"/>
              <a:t>promote</a:t>
            </a:r>
            <a:r>
              <a:rPr lang="lv-LV" sz="1600" dirty="0"/>
              <a:t> </a:t>
            </a:r>
            <a:r>
              <a:rPr lang="lv-LV" sz="1600" dirty="0" err="1"/>
              <a:t>the</a:t>
            </a:r>
            <a:r>
              <a:rPr lang="lv-LV" sz="1600" dirty="0"/>
              <a:t> </a:t>
            </a:r>
            <a:r>
              <a:rPr lang="lv-LV" sz="1600" dirty="0" err="1"/>
              <a:t>responsible</a:t>
            </a:r>
            <a:r>
              <a:rPr lang="lv-LV" sz="1600" dirty="0"/>
              <a:t> </a:t>
            </a:r>
            <a:r>
              <a:rPr lang="lv-LV" sz="1600" dirty="0" err="1"/>
              <a:t>use</a:t>
            </a:r>
            <a:r>
              <a:rPr lang="lv-LV" sz="1600" dirty="0"/>
              <a:t> </a:t>
            </a:r>
            <a:r>
              <a:rPr lang="lv-LV" sz="1600" dirty="0" err="1"/>
              <a:t>of</a:t>
            </a:r>
            <a:r>
              <a:rPr lang="lv-LV" sz="1600" dirty="0"/>
              <a:t> </a:t>
            </a:r>
            <a:r>
              <a:rPr lang="lv-LV" sz="1600" dirty="0" err="1" smtClean="0"/>
              <a:t>ICTs</a:t>
            </a:r>
            <a:r>
              <a:rPr lang="lv-LV" sz="1600" dirty="0" smtClean="0"/>
              <a:t>;</a:t>
            </a:r>
            <a:endParaRPr lang="lv-LV" sz="1600" dirty="0"/>
          </a:p>
          <a:p>
            <a:pPr lvl="1"/>
            <a:r>
              <a:rPr lang="lv-LV" sz="1600" dirty="0"/>
              <a:t> to </a:t>
            </a:r>
            <a:r>
              <a:rPr lang="lv-LV" sz="1600" dirty="0" err="1"/>
              <a:t>improve</a:t>
            </a:r>
            <a:r>
              <a:rPr lang="lv-LV" sz="1600" dirty="0"/>
              <a:t> </a:t>
            </a:r>
            <a:r>
              <a:rPr lang="lv-LV" sz="1600" dirty="0" err="1"/>
              <a:t>the</a:t>
            </a:r>
            <a:r>
              <a:rPr lang="lv-LV" sz="1600" dirty="0"/>
              <a:t> </a:t>
            </a:r>
            <a:r>
              <a:rPr lang="lv-LV" sz="1600" dirty="0" err="1"/>
              <a:t>access</a:t>
            </a:r>
            <a:r>
              <a:rPr lang="lv-LV" sz="1600" dirty="0"/>
              <a:t> </a:t>
            </a:r>
            <a:r>
              <a:rPr lang="lv-LV" sz="1600" dirty="0" err="1"/>
              <a:t>and</a:t>
            </a:r>
            <a:r>
              <a:rPr lang="lv-LV" sz="1600" dirty="0"/>
              <a:t> </a:t>
            </a:r>
            <a:r>
              <a:rPr lang="lv-LV" sz="1600" dirty="0" err="1"/>
              <a:t>responsible</a:t>
            </a:r>
            <a:r>
              <a:rPr lang="lv-LV" sz="1600" dirty="0"/>
              <a:t> </a:t>
            </a:r>
            <a:r>
              <a:rPr lang="lv-LV" sz="1600" dirty="0" err="1"/>
              <a:t>autonomous</a:t>
            </a:r>
            <a:r>
              <a:rPr lang="lv-LV" sz="1600" dirty="0"/>
              <a:t> </a:t>
            </a:r>
            <a:r>
              <a:rPr lang="lv-LV" sz="1600" dirty="0" err="1"/>
              <a:t>use</a:t>
            </a:r>
            <a:r>
              <a:rPr lang="lv-LV" sz="1600" dirty="0"/>
              <a:t> </a:t>
            </a:r>
            <a:r>
              <a:rPr lang="lv-LV" sz="1600" dirty="0" err="1"/>
              <a:t>of</a:t>
            </a:r>
            <a:r>
              <a:rPr lang="lv-LV" sz="1600" dirty="0"/>
              <a:t> </a:t>
            </a:r>
            <a:r>
              <a:rPr lang="lv-LV" sz="1600" dirty="0" err="1"/>
              <a:t>ICTs</a:t>
            </a:r>
            <a:r>
              <a:rPr lang="lv-LV" sz="1600" dirty="0"/>
              <a:t> </a:t>
            </a:r>
            <a:r>
              <a:rPr lang="lv-LV" sz="1600" dirty="0" err="1"/>
              <a:t>by</a:t>
            </a:r>
            <a:r>
              <a:rPr lang="lv-LV" sz="1600" dirty="0"/>
              <a:t> </a:t>
            </a:r>
            <a:r>
              <a:rPr lang="lv-LV" sz="1600" dirty="0" err="1"/>
              <a:t>young</a:t>
            </a:r>
            <a:r>
              <a:rPr lang="lv-LV" sz="1600" dirty="0"/>
              <a:t> </a:t>
            </a:r>
            <a:r>
              <a:rPr lang="lv-LV" sz="1600" dirty="0" err="1"/>
              <a:t>generations</a:t>
            </a:r>
            <a:r>
              <a:rPr lang="lv-LV" sz="1600" dirty="0"/>
              <a:t>;</a:t>
            </a:r>
          </a:p>
          <a:p>
            <a:pPr lvl="1"/>
            <a:r>
              <a:rPr lang="lv-LV" sz="1600" dirty="0"/>
              <a:t> to </a:t>
            </a:r>
            <a:r>
              <a:rPr lang="lv-LV" sz="1600" dirty="0" err="1"/>
              <a:t>take</a:t>
            </a:r>
            <a:r>
              <a:rPr lang="lv-LV" sz="1600" dirty="0"/>
              <a:t> </a:t>
            </a:r>
            <a:r>
              <a:rPr lang="lv-LV" sz="1600" dirty="0" err="1"/>
              <a:t>all</a:t>
            </a:r>
            <a:r>
              <a:rPr lang="lv-LV" sz="1600" dirty="0"/>
              <a:t> </a:t>
            </a:r>
            <a:r>
              <a:rPr lang="lv-LV" sz="1600" dirty="0" err="1"/>
              <a:t>measures</a:t>
            </a:r>
            <a:r>
              <a:rPr lang="lv-LV" sz="1600" dirty="0"/>
              <a:t> </a:t>
            </a:r>
            <a:r>
              <a:rPr lang="lv-LV" sz="1600" dirty="0" err="1"/>
              <a:t>in</a:t>
            </a:r>
            <a:r>
              <a:rPr lang="lv-LV" sz="1600" dirty="0"/>
              <a:t> </a:t>
            </a:r>
            <a:r>
              <a:rPr lang="lv-LV" sz="1600" dirty="0" err="1"/>
              <a:t>order</a:t>
            </a:r>
            <a:r>
              <a:rPr lang="lv-LV" sz="1600" dirty="0"/>
              <a:t> to </a:t>
            </a:r>
            <a:r>
              <a:rPr lang="lv-LV" sz="1600" dirty="0" err="1"/>
              <a:t>allow</a:t>
            </a:r>
            <a:r>
              <a:rPr lang="lv-LV" sz="1600" dirty="0"/>
              <a:t> </a:t>
            </a:r>
            <a:r>
              <a:rPr lang="lv-LV" sz="1600" dirty="0" err="1"/>
              <a:t>an</a:t>
            </a:r>
            <a:r>
              <a:rPr lang="lv-LV" sz="1600" dirty="0"/>
              <a:t> </a:t>
            </a:r>
            <a:r>
              <a:rPr lang="lv-LV" sz="1600" dirty="0" err="1"/>
              <a:t>equitable</a:t>
            </a:r>
            <a:r>
              <a:rPr lang="lv-LV" sz="1600" dirty="0"/>
              <a:t> </a:t>
            </a:r>
            <a:r>
              <a:rPr lang="lv-LV" sz="1600" dirty="0" err="1"/>
              <a:t>access</a:t>
            </a:r>
            <a:r>
              <a:rPr lang="lv-LV" sz="1600" dirty="0"/>
              <a:t> to </a:t>
            </a:r>
            <a:r>
              <a:rPr lang="lv-LV" sz="1600" dirty="0" err="1" smtClean="0"/>
              <a:t>ICTs</a:t>
            </a:r>
            <a:r>
              <a:rPr lang="en-US" sz="1600" dirty="0" smtClean="0"/>
              <a:t>.</a:t>
            </a:r>
            <a:endParaRPr lang="lv-LV" sz="1800" dirty="0"/>
          </a:p>
          <a:p>
            <a:endParaRPr lang="lv-LV" sz="2000" dirty="0"/>
          </a:p>
        </p:txBody>
      </p:sp>
      <p:sp>
        <p:nvSpPr>
          <p:cNvPr id="3" name="Title 2"/>
          <p:cNvSpPr>
            <a:spLocks noGrp="1"/>
          </p:cNvSpPr>
          <p:nvPr>
            <p:ph type="title"/>
          </p:nvPr>
        </p:nvSpPr>
        <p:spPr/>
        <p:txBody>
          <a:bodyPr/>
          <a:lstStyle/>
          <a:p>
            <a:r>
              <a:rPr lang="en-US" dirty="0" smtClean="0"/>
              <a:t>Regional debate in Latin America</a:t>
            </a:r>
            <a:endParaRPr lang="lv-LV" dirty="0"/>
          </a:p>
        </p:txBody>
      </p:sp>
    </p:spTree>
    <p:extLst>
      <p:ext uri="{BB962C8B-B14F-4D97-AF65-F5344CB8AC3E}">
        <p14:creationId xmlns:p14="http://schemas.microsoft.com/office/powerpoint/2010/main" val="3510817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Africa Information Ethics </a:t>
            </a:r>
            <a:r>
              <a:rPr lang="en-US" dirty="0"/>
              <a:t>Conference </a:t>
            </a:r>
            <a:r>
              <a:rPr lang="en-US" dirty="0" smtClean="0"/>
              <a:t>5-7 February 2007 </a:t>
            </a:r>
            <a:r>
              <a:rPr lang="en-US" dirty="0"/>
              <a:t>in Tshwane, South Africa </a:t>
            </a:r>
            <a:r>
              <a:rPr lang="en-US" dirty="0" smtClean="0"/>
              <a:t>as </a:t>
            </a:r>
            <a:r>
              <a:rPr lang="en-US" dirty="0"/>
              <a:t>part of the implementation of Action Line C10 of the </a:t>
            </a:r>
            <a:r>
              <a:rPr lang="en-US" dirty="0" smtClean="0"/>
              <a:t>Geneva Plan </a:t>
            </a:r>
            <a:r>
              <a:rPr lang="en-US" dirty="0"/>
              <a:t>of </a:t>
            </a:r>
            <a:r>
              <a:rPr lang="en-US" dirty="0" smtClean="0"/>
              <a:t>Action:</a:t>
            </a:r>
          </a:p>
          <a:p>
            <a:pPr lvl="1"/>
            <a:r>
              <a:rPr lang="en-US" dirty="0" smtClean="0"/>
              <a:t>Creation of the </a:t>
            </a:r>
            <a:r>
              <a:rPr lang="en-US" dirty="0"/>
              <a:t>Africa Network for Information </a:t>
            </a:r>
            <a:r>
              <a:rPr lang="en-US" dirty="0" smtClean="0"/>
              <a:t>Ethics (ANIE</a:t>
            </a:r>
            <a:r>
              <a:rPr lang="en-US" dirty="0"/>
              <a:t>) </a:t>
            </a:r>
            <a:endParaRPr lang="en-US" dirty="0" smtClean="0"/>
          </a:p>
          <a:p>
            <a:pPr lvl="1"/>
            <a:r>
              <a:rPr lang="en-US" dirty="0" smtClean="0"/>
              <a:t>the Tshwane Declaration </a:t>
            </a:r>
            <a:r>
              <a:rPr lang="en-US" dirty="0"/>
              <a:t>on Information Ethics in Africa</a:t>
            </a:r>
            <a:r>
              <a:rPr lang="en-US" dirty="0" smtClean="0"/>
              <a:t>.</a:t>
            </a:r>
          </a:p>
          <a:p>
            <a:r>
              <a:rPr lang="en-US" dirty="0" smtClean="0"/>
              <a:t>e-Government </a:t>
            </a:r>
            <a:r>
              <a:rPr lang="en-US" dirty="0"/>
              <a:t>and </a:t>
            </a:r>
            <a:r>
              <a:rPr lang="en-US" dirty="0" smtClean="0"/>
              <a:t>ethics workshop </a:t>
            </a:r>
            <a:r>
              <a:rPr lang="en-US" dirty="0"/>
              <a:t>for African government </a:t>
            </a:r>
            <a:r>
              <a:rPr lang="en-US" dirty="0" smtClean="0"/>
              <a:t>officials, 23 </a:t>
            </a:r>
            <a:r>
              <a:rPr lang="en-US" dirty="0"/>
              <a:t>to 26 February, 2009 in </a:t>
            </a:r>
            <a:r>
              <a:rPr lang="en-US" dirty="0" err="1" smtClean="0"/>
              <a:t>Magaliesburg</a:t>
            </a:r>
            <a:r>
              <a:rPr lang="en-US" dirty="0" smtClean="0"/>
              <a:t>, South Africa</a:t>
            </a:r>
          </a:p>
        </p:txBody>
      </p:sp>
      <p:sp>
        <p:nvSpPr>
          <p:cNvPr id="3" name="Title 2"/>
          <p:cNvSpPr>
            <a:spLocks noGrp="1"/>
          </p:cNvSpPr>
          <p:nvPr>
            <p:ph type="title"/>
          </p:nvPr>
        </p:nvSpPr>
        <p:spPr/>
        <p:txBody>
          <a:bodyPr/>
          <a:lstStyle/>
          <a:p>
            <a:r>
              <a:rPr lang="en-US" dirty="0" smtClean="0"/>
              <a:t>Regional debate in Africa</a:t>
            </a:r>
            <a:endParaRPr lang="lv-LV" dirty="0"/>
          </a:p>
        </p:txBody>
      </p:sp>
    </p:spTree>
    <p:extLst>
      <p:ext uri="{BB962C8B-B14F-4D97-AF65-F5344CB8AC3E}">
        <p14:creationId xmlns:p14="http://schemas.microsoft.com/office/powerpoint/2010/main" val="2518183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Regional </a:t>
            </a:r>
            <a:r>
              <a:rPr lang="en-US" dirty="0" smtClean="0"/>
              <a:t>Conference</a:t>
            </a:r>
            <a:r>
              <a:rPr lang="lv-LV" dirty="0" smtClean="0"/>
              <a:t> </a:t>
            </a:r>
            <a:r>
              <a:rPr lang="en-US" dirty="0" smtClean="0"/>
              <a:t>for </a:t>
            </a:r>
            <a:r>
              <a:rPr lang="en-US" dirty="0"/>
              <a:t>Asia and the Pacific on the </a:t>
            </a:r>
            <a:r>
              <a:rPr lang="en-US" dirty="0" smtClean="0"/>
              <a:t>Ethical</a:t>
            </a:r>
            <a:r>
              <a:rPr lang="lv-LV" dirty="0" smtClean="0"/>
              <a:t> </a:t>
            </a:r>
            <a:r>
              <a:rPr lang="en-US" dirty="0" smtClean="0"/>
              <a:t>Dimensions </a:t>
            </a:r>
            <a:r>
              <a:rPr lang="en-US" dirty="0"/>
              <a:t>of the Information Society, from </a:t>
            </a:r>
            <a:r>
              <a:rPr lang="en-US" dirty="0" smtClean="0"/>
              <a:t>12</a:t>
            </a:r>
            <a:r>
              <a:rPr lang="lv-LV" dirty="0" smtClean="0"/>
              <a:t> </a:t>
            </a:r>
            <a:r>
              <a:rPr lang="en-US" dirty="0" smtClean="0"/>
              <a:t>to </a:t>
            </a:r>
            <a:r>
              <a:rPr lang="en-US" dirty="0"/>
              <a:t>14 March 2008 in Hanoi, </a:t>
            </a:r>
            <a:r>
              <a:rPr lang="en-US" dirty="0" smtClean="0"/>
              <a:t>Vietnam</a:t>
            </a:r>
            <a:endParaRPr lang="en-US" dirty="0"/>
          </a:p>
          <a:p>
            <a:endParaRPr lang="lv-LV" dirty="0"/>
          </a:p>
          <a:p>
            <a:pPr lvl="1"/>
            <a:r>
              <a:rPr lang="en-US" sz="2400" dirty="0" smtClean="0"/>
              <a:t>statement </a:t>
            </a:r>
            <a:r>
              <a:rPr lang="en-US" sz="2400" dirty="0"/>
              <a:t>on information </a:t>
            </a:r>
            <a:r>
              <a:rPr lang="en-US" sz="2400" dirty="0" smtClean="0"/>
              <a:t>ethics</a:t>
            </a:r>
            <a:r>
              <a:rPr lang="lv-LV" sz="2400" dirty="0" smtClean="0"/>
              <a:t> </a:t>
            </a:r>
            <a:r>
              <a:rPr lang="en-US" sz="2400" dirty="0" smtClean="0"/>
              <a:t>as </a:t>
            </a:r>
            <a:r>
              <a:rPr lang="en-US" sz="2400" dirty="0"/>
              <a:t>a contribution to UNESCO's </a:t>
            </a:r>
            <a:r>
              <a:rPr lang="en-US" sz="2400" dirty="0" smtClean="0"/>
              <a:t>Draft Code </a:t>
            </a:r>
            <a:r>
              <a:rPr lang="en-US" sz="2400" dirty="0"/>
              <a:t>of </a:t>
            </a:r>
            <a:r>
              <a:rPr lang="en-US" sz="2400" dirty="0" smtClean="0"/>
              <a:t>Ethics</a:t>
            </a:r>
            <a:endParaRPr lang="lv-LV" sz="2400" dirty="0" smtClean="0"/>
          </a:p>
        </p:txBody>
      </p:sp>
      <p:sp>
        <p:nvSpPr>
          <p:cNvPr id="3" name="Title 2"/>
          <p:cNvSpPr>
            <a:spLocks noGrp="1"/>
          </p:cNvSpPr>
          <p:nvPr>
            <p:ph type="title"/>
          </p:nvPr>
        </p:nvSpPr>
        <p:spPr/>
        <p:txBody>
          <a:bodyPr/>
          <a:lstStyle/>
          <a:p>
            <a:r>
              <a:rPr lang="en-US" dirty="0"/>
              <a:t>Regional debate in </a:t>
            </a:r>
            <a:r>
              <a:rPr lang="en-US" dirty="0" smtClean="0"/>
              <a:t>Asia</a:t>
            </a:r>
            <a:endParaRPr lang="lv-LV" dirty="0"/>
          </a:p>
        </p:txBody>
      </p:sp>
    </p:spTree>
    <p:extLst>
      <p:ext uri="{BB962C8B-B14F-4D97-AF65-F5344CB8AC3E}">
        <p14:creationId xmlns:p14="http://schemas.microsoft.com/office/powerpoint/2010/main" val="1359501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European </a:t>
            </a:r>
            <a:r>
              <a:rPr lang="en-US" dirty="0"/>
              <a:t>meeting on ethics </a:t>
            </a:r>
            <a:r>
              <a:rPr lang="en-US" dirty="0" smtClean="0"/>
              <a:t>and</a:t>
            </a:r>
            <a:r>
              <a:rPr lang="lv-LV" dirty="0" smtClean="0"/>
              <a:t> </a:t>
            </a:r>
            <a:r>
              <a:rPr lang="en-US" dirty="0" smtClean="0"/>
              <a:t>human </a:t>
            </a:r>
            <a:r>
              <a:rPr lang="en-US" dirty="0"/>
              <a:t>rights in the information </a:t>
            </a:r>
            <a:r>
              <a:rPr lang="en-US" dirty="0" smtClean="0"/>
              <a:t>society, Strasbourg,</a:t>
            </a:r>
            <a:br>
              <a:rPr lang="en-US" dirty="0" smtClean="0"/>
            </a:br>
            <a:r>
              <a:rPr lang="en-US" dirty="0" smtClean="0"/>
              <a:t>September 13-14, 2007 </a:t>
            </a:r>
            <a:endParaRPr lang="lv-LV" dirty="0" smtClean="0"/>
          </a:p>
          <a:p>
            <a:endParaRPr lang="lv-LV" dirty="0"/>
          </a:p>
        </p:txBody>
      </p:sp>
      <p:sp>
        <p:nvSpPr>
          <p:cNvPr id="3" name="Title 2"/>
          <p:cNvSpPr>
            <a:spLocks noGrp="1"/>
          </p:cNvSpPr>
          <p:nvPr>
            <p:ph type="title"/>
          </p:nvPr>
        </p:nvSpPr>
        <p:spPr/>
        <p:txBody>
          <a:bodyPr/>
          <a:lstStyle/>
          <a:p>
            <a:r>
              <a:rPr lang="en-US" dirty="0"/>
              <a:t>Regional debate in </a:t>
            </a:r>
            <a:r>
              <a:rPr lang="en-US" dirty="0" smtClean="0"/>
              <a:t>Europe</a:t>
            </a:r>
            <a:endParaRPr lang="lv-LV" dirty="0"/>
          </a:p>
        </p:txBody>
      </p:sp>
    </p:spTree>
    <p:extLst>
      <p:ext uri="{BB962C8B-B14F-4D97-AF65-F5344CB8AC3E}">
        <p14:creationId xmlns:p14="http://schemas.microsoft.com/office/powerpoint/2010/main" val="141379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Prepared and proposed by the IFAP Council</a:t>
            </a:r>
          </a:p>
          <a:p>
            <a:r>
              <a:rPr lang="en-US" u="sng" dirty="0" smtClean="0"/>
              <a:t>Not adapted </a:t>
            </a:r>
            <a:r>
              <a:rPr lang="en-US" dirty="0" smtClean="0"/>
              <a:t>by the UNESCO General Conference at its 36</a:t>
            </a:r>
            <a:r>
              <a:rPr lang="en-US" baseline="30000" dirty="0" smtClean="0"/>
              <a:t>th</a:t>
            </a:r>
            <a:r>
              <a:rPr lang="en-US" dirty="0" smtClean="0"/>
              <a:t> session in 2011</a:t>
            </a:r>
          </a:p>
          <a:p>
            <a:r>
              <a:rPr lang="en-US" dirty="0" smtClean="0"/>
              <a:t>Document “UNESCO </a:t>
            </a:r>
            <a:r>
              <a:rPr lang="en-US" dirty="0"/>
              <a:t>and the ethical dimensions of the information society</a:t>
            </a:r>
            <a:r>
              <a:rPr lang="en-US" dirty="0" smtClean="0"/>
              <a:t>” adapted by the Executive Board in October, 2012:</a:t>
            </a:r>
          </a:p>
          <a:p>
            <a:pPr lvl="1"/>
            <a:r>
              <a:rPr lang="en-US" sz="1600" dirty="0"/>
              <a:t>Building multi-stakeholder partnerships to raise awareness of the ethical dimensions of the Information Society and strengthen action in this </a:t>
            </a:r>
            <a:r>
              <a:rPr lang="en-US" sz="1600" dirty="0" smtClean="0"/>
              <a:t>area</a:t>
            </a:r>
            <a:endParaRPr lang="lv-LV" sz="1600" dirty="0"/>
          </a:p>
          <a:p>
            <a:pPr lvl="1"/>
            <a:r>
              <a:rPr lang="en-US" sz="1600" dirty="0"/>
              <a:t>Contribute to the international debate on the ethical dimensions of access to, and use of </a:t>
            </a:r>
            <a:r>
              <a:rPr lang="en-US" sz="1600" dirty="0" smtClean="0"/>
              <a:t>information</a:t>
            </a:r>
            <a:endParaRPr lang="lv-LV" sz="1600" dirty="0"/>
          </a:p>
          <a:p>
            <a:pPr lvl="1"/>
            <a:r>
              <a:rPr lang="en-US" sz="1600" dirty="0"/>
              <a:t>Supporting capacity-building at national </a:t>
            </a:r>
            <a:r>
              <a:rPr lang="en-US" sz="1600" dirty="0" smtClean="0"/>
              <a:t>level</a:t>
            </a:r>
            <a:endParaRPr lang="lv-LV" sz="1600" dirty="0"/>
          </a:p>
          <a:p>
            <a:pPr lvl="1"/>
            <a:r>
              <a:rPr lang="en-US" sz="1600" dirty="0"/>
              <a:t>Foster research and studies in the field of </a:t>
            </a:r>
            <a:r>
              <a:rPr lang="en-US" sz="1600" dirty="0" err="1" smtClean="0"/>
              <a:t>infoethics</a:t>
            </a:r>
            <a:endParaRPr lang="lv-LV" sz="1600" dirty="0"/>
          </a:p>
          <a:p>
            <a:endParaRPr lang="en-US" dirty="0" smtClean="0"/>
          </a:p>
          <a:p>
            <a:endParaRPr lang="lv-LV" dirty="0"/>
          </a:p>
        </p:txBody>
      </p:sp>
      <p:sp>
        <p:nvSpPr>
          <p:cNvPr id="3" name="Title 2"/>
          <p:cNvSpPr>
            <a:spLocks noGrp="1"/>
          </p:cNvSpPr>
          <p:nvPr>
            <p:ph type="title"/>
          </p:nvPr>
        </p:nvSpPr>
        <p:spPr/>
        <p:txBody>
          <a:bodyPr/>
          <a:lstStyle/>
          <a:p>
            <a:r>
              <a:rPr lang="en-US" dirty="0" smtClean="0"/>
              <a:t>Code of Ethics for the Information Society</a:t>
            </a:r>
            <a:endParaRPr lang="lv-LV" dirty="0"/>
          </a:p>
        </p:txBody>
      </p:sp>
    </p:spTree>
    <p:extLst>
      <p:ext uri="{BB962C8B-B14F-4D97-AF65-F5344CB8AC3E}">
        <p14:creationId xmlns:p14="http://schemas.microsoft.com/office/powerpoint/2010/main" val="2376464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200" dirty="0"/>
              <a:t>"the same rights that people have offline must also be protected </a:t>
            </a:r>
            <a:r>
              <a:rPr lang="en-US" sz="3200" dirty="0" smtClean="0"/>
              <a:t>online</a:t>
            </a:r>
            <a:r>
              <a:rPr lang="en-GB" sz="3200" dirty="0" smtClean="0"/>
              <a:t>, </a:t>
            </a:r>
            <a:r>
              <a:rPr lang="en-GB" sz="3200" dirty="0"/>
              <a:t>in particular freedom of expression,</a:t>
            </a:r>
            <a:r>
              <a:rPr lang="en-US" sz="3200" dirty="0" smtClean="0"/>
              <a:t> </a:t>
            </a:r>
            <a:r>
              <a:rPr lang="en-US" sz="3200" dirty="0"/>
              <a:t>regardless of frontiers and through any </a:t>
            </a:r>
            <a:r>
              <a:rPr lang="en-US" sz="3200" dirty="0" smtClean="0"/>
              <a:t>media"</a:t>
            </a:r>
            <a:endParaRPr lang="en-US" sz="3200" dirty="0"/>
          </a:p>
          <a:p>
            <a:pPr marL="0" indent="0">
              <a:buNone/>
            </a:pPr>
            <a:r>
              <a:rPr lang="en-US" dirty="0"/>
              <a:t>Resolution of </a:t>
            </a:r>
            <a:r>
              <a:rPr lang="en-US" dirty="0" smtClean="0"/>
              <a:t>the Human </a:t>
            </a:r>
            <a:r>
              <a:rPr lang="en-US" dirty="0"/>
              <a:t>Rights Council </a:t>
            </a:r>
            <a:r>
              <a:rPr lang="en-US" dirty="0" smtClean="0"/>
              <a:t>of </a:t>
            </a:r>
            <a:r>
              <a:rPr lang="en-US" dirty="0"/>
              <a:t>the United Nations, </a:t>
            </a:r>
            <a:r>
              <a:rPr lang="en-US" i="1" dirty="0" smtClean="0"/>
              <a:t>“Promotion</a:t>
            </a:r>
            <a:r>
              <a:rPr lang="en-US" i="1" dirty="0"/>
              <a:t>, Protection and Enjoyment of Human Rights on the </a:t>
            </a:r>
            <a:r>
              <a:rPr lang="en-US" i="1" dirty="0" smtClean="0"/>
              <a:t>Internet” </a:t>
            </a:r>
            <a:r>
              <a:rPr lang="en-US" dirty="0" smtClean="0"/>
              <a:t>(</a:t>
            </a:r>
            <a:r>
              <a:rPr lang="en-US" dirty="0"/>
              <a:t>5 July </a:t>
            </a:r>
            <a:r>
              <a:rPr lang="en-US" dirty="0" smtClean="0"/>
              <a:t>2012)</a:t>
            </a:r>
            <a:endParaRPr lang="lv-LV" dirty="0"/>
          </a:p>
        </p:txBody>
      </p:sp>
      <p:sp>
        <p:nvSpPr>
          <p:cNvPr id="3" name="Title 2"/>
          <p:cNvSpPr>
            <a:spLocks noGrp="1"/>
          </p:cNvSpPr>
          <p:nvPr>
            <p:ph type="title"/>
          </p:nvPr>
        </p:nvSpPr>
        <p:spPr/>
        <p:txBody>
          <a:bodyPr/>
          <a:lstStyle/>
          <a:p>
            <a:endParaRPr lang="lv-LV"/>
          </a:p>
        </p:txBody>
      </p:sp>
    </p:spTree>
    <p:extLst>
      <p:ext uri="{BB962C8B-B14F-4D97-AF65-F5344CB8AC3E}">
        <p14:creationId xmlns:p14="http://schemas.microsoft.com/office/powerpoint/2010/main" val="494679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5" y="1628800"/>
            <a:ext cx="7162800" cy="455712"/>
          </a:xfrm>
        </p:spPr>
        <p:txBody>
          <a:bodyPr/>
          <a:lstStyle/>
          <a:p>
            <a:pPr eaLnBrk="1" hangingPunct="1">
              <a:defRPr/>
            </a:pPr>
            <a:r>
              <a:rPr lang="lv-LV" dirty="0" smtClean="0"/>
              <a:t>WSIS+10 </a:t>
            </a:r>
            <a:r>
              <a:rPr lang="en-US" dirty="0" smtClean="0"/>
              <a:t>Review Process</a:t>
            </a:r>
            <a:endParaRPr lang="lv-LV" dirty="0" smtClean="0"/>
          </a:p>
        </p:txBody>
      </p:sp>
      <p:sp>
        <p:nvSpPr>
          <p:cNvPr id="19459" name="Content Placeholder 2"/>
          <p:cNvSpPr>
            <a:spLocks noGrp="1"/>
          </p:cNvSpPr>
          <p:nvPr>
            <p:ph idx="1"/>
          </p:nvPr>
        </p:nvSpPr>
        <p:spPr>
          <a:xfrm>
            <a:off x="31815" y="2132856"/>
            <a:ext cx="8229600" cy="3993307"/>
          </a:xfrm>
        </p:spPr>
        <p:txBody>
          <a:bodyPr>
            <a:normAutofit/>
          </a:bodyPr>
          <a:lstStyle/>
          <a:p>
            <a:pPr eaLnBrk="1" hangingPunct="1"/>
            <a:r>
              <a:rPr lang="en-US" sz="2000" dirty="0"/>
              <a:t>Goals</a:t>
            </a:r>
            <a:r>
              <a:rPr lang="lv-LV" sz="2000" dirty="0"/>
              <a:t>:</a:t>
            </a:r>
          </a:p>
          <a:p>
            <a:pPr lvl="1" eaLnBrk="1" hangingPunct="1"/>
            <a:r>
              <a:rPr lang="en-US" sz="1800" dirty="0"/>
              <a:t>To assess the progress in achieving </a:t>
            </a:r>
            <a:r>
              <a:rPr lang="lv-LV" sz="1800" dirty="0"/>
              <a:t>WSIS </a:t>
            </a:r>
            <a:r>
              <a:rPr lang="en-US" sz="1800" dirty="0"/>
              <a:t>Action Plan</a:t>
            </a:r>
            <a:endParaRPr lang="lv-LV" sz="1800" dirty="0"/>
          </a:p>
          <a:p>
            <a:pPr lvl="1"/>
            <a:r>
              <a:rPr lang="en-US" sz="1800" dirty="0"/>
              <a:t>To set the goals and implementing instruments after </a:t>
            </a:r>
            <a:r>
              <a:rPr lang="lv-LV" sz="1800" dirty="0"/>
              <a:t>201</a:t>
            </a:r>
            <a:r>
              <a:rPr lang="en-US" sz="1800" dirty="0"/>
              <a:t>5</a:t>
            </a:r>
          </a:p>
          <a:p>
            <a:pPr eaLnBrk="1" hangingPunct="1"/>
            <a:r>
              <a:rPr lang="en-US" sz="2000" dirty="0" smtClean="0"/>
              <a:t>UNESCO Forum</a:t>
            </a:r>
            <a:r>
              <a:rPr lang="lv-LV" sz="2000" dirty="0" smtClean="0"/>
              <a:t>: </a:t>
            </a:r>
            <a:r>
              <a:rPr lang="en-US" sz="2000" i="1" dirty="0" smtClean="0"/>
              <a:t>Towards Knowledge Societies for Peace and Sustainable Development</a:t>
            </a:r>
            <a:endParaRPr lang="lv-LV" sz="2000" i="1" dirty="0" smtClean="0"/>
          </a:p>
          <a:p>
            <a:pPr marL="400050" lvl="1" indent="0">
              <a:buNone/>
            </a:pPr>
            <a:r>
              <a:rPr lang="lv-LV" sz="1600" dirty="0"/>
              <a:t>Par</a:t>
            </a:r>
            <a:r>
              <a:rPr lang="en-US" sz="1600" dirty="0"/>
              <a:t>is</a:t>
            </a:r>
            <a:r>
              <a:rPr lang="lv-LV" sz="1600" dirty="0"/>
              <a:t>, UNESCO </a:t>
            </a:r>
            <a:r>
              <a:rPr lang="en-US" sz="1600" dirty="0"/>
              <a:t>Head office</a:t>
            </a:r>
            <a:r>
              <a:rPr lang="lv-LV" sz="1600" dirty="0"/>
              <a:t>, </a:t>
            </a:r>
            <a:r>
              <a:rPr lang="en-US" sz="1600" dirty="0" smtClean="0"/>
              <a:t>Feb</a:t>
            </a:r>
            <a:r>
              <a:rPr lang="lv-LV" sz="1600" dirty="0" err="1" smtClean="0"/>
              <a:t>ruary</a:t>
            </a:r>
            <a:r>
              <a:rPr lang="en-US" sz="1600" dirty="0" smtClean="0"/>
              <a:t> </a:t>
            </a:r>
            <a:r>
              <a:rPr lang="lv-LV" sz="1600" dirty="0"/>
              <a:t>25-27</a:t>
            </a:r>
          </a:p>
          <a:p>
            <a:r>
              <a:rPr lang="lv-LV" sz="2000" dirty="0" err="1" smtClean="0"/>
              <a:t>Sahalin</a:t>
            </a:r>
            <a:r>
              <a:rPr lang="lv-LV" sz="2000" dirty="0" smtClean="0"/>
              <a:t> </a:t>
            </a:r>
            <a:r>
              <a:rPr lang="lv-LV" sz="2000" dirty="0" err="1" smtClean="0"/>
              <a:t>Conference</a:t>
            </a:r>
            <a:r>
              <a:rPr lang="en-US" sz="2000" dirty="0" smtClean="0"/>
              <a:t> on </a:t>
            </a:r>
            <a:r>
              <a:rPr lang="lv-LV" sz="2000" dirty="0" smtClean="0"/>
              <a:t>Internet </a:t>
            </a:r>
            <a:r>
              <a:rPr lang="lv-LV" sz="2000" dirty="0" err="1" smtClean="0"/>
              <a:t>and</a:t>
            </a:r>
            <a:r>
              <a:rPr lang="lv-LV" sz="2000" dirty="0" smtClean="0"/>
              <a:t> </a:t>
            </a:r>
            <a:r>
              <a:rPr lang="lv-LV" sz="2000" dirty="0" err="1" smtClean="0"/>
              <a:t>Socio-Cultural</a:t>
            </a:r>
            <a:r>
              <a:rPr lang="lv-LV" sz="2000" dirty="0" smtClean="0"/>
              <a:t> </a:t>
            </a:r>
            <a:r>
              <a:rPr lang="lv-LV" sz="2000" dirty="0" err="1" smtClean="0"/>
              <a:t>Transformations</a:t>
            </a:r>
            <a:r>
              <a:rPr lang="en-US" sz="2000" dirty="0" smtClean="0"/>
              <a:t> </a:t>
            </a:r>
            <a:r>
              <a:rPr lang="lv-LV" sz="2000" dirty="0" err="1" smtClean="0"/>
              <a:t>in</a:t>
            </a:r>
            <a:r>
              <a:rPr lang="lv-LV" sz="2000" dirty="0" smtClean="0"/>
              <a:t> </a:t>
            </a:r>
            <a:r>
              <a:rPr lang="lv-LV" sz="2000" dirty="0" err="1" smtClean="0"/>
              <a:t>Information</a:t>
            </a:r>
            <a:r>
              <a:rPr lang="lv-LV" sz="2000" dirty="0" smtClean="0"/>
              <a:t> </a:t>
            </a:r>
            <a:r>
              <a:rPr lang="lv-LV" sz="2000" dirty="0" err="1" smtClean="0"/>
              <a:t>Society</a:t>
            </a:r>
            <a:r>
              <a:rPr lang="en-US" sz="2000" dirty="0"/>
              <a:t/>
            </a:r>
            <a:br>
              <a:rPr lang="en-US" sz="2000" dirty="0"/>
            </a:br>
            <a:r>
              <a:rPr lang="en-US" sz="1600" dirty="0"/>
              <a:t>September 8-12</a:t>
            </a:r>
            <a:r>
              <a:rPr lang="en-US" sz="1600" dirty="0"/>
              <a:t>, </a:t>
            </a:r>
            <a:r>
              <a:rPr lang="en-US" sz="1600" dirty="0" err="1"/>
              <a:t>Yuzhno-Sakhalinsk</a:t>
            </a:r>
            <a:endParaRPr lang="lv-LV" sz="1600" dirty="0"/>
          </a:p>
          <a:p>
            <a:r>
              <a:rPr lang="en-US" sz="2000" dirty="0" smtClean="0"/>
              <a:t>Riga </a:t>
            </a:r>
            <a:r>
              <a:rPr lang="en-US" sz="2000" dirty="0"/>
              <a:t>Global Meeting of Experts on the Ethical Aspects of Information Society</a:t>
            </a:r>
            <a:br>
              <a:rPr lang="en-US" sz="2000" dirty="0"/>
            </a:br>
            <a:r>
              <a:rPr lang="en-US" sz="1600" dirty="0"/>
              <a:t>October 16-17, 2013</a:t>
            </a:r>
          </a:p>
          <a:p>
            <a:pPr lvl="1" eaLnBrk="1" hangingPunct="1"/>
            <a:endParaRPr lang="lv-LV" dirty="0" smtClean="0"/>
          </a:p>
        </p:txBody>
      </p:sp>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67744" y="5733256"/>
            <a:ext cx="3412232" cy="981973"/>
          </a:xfrm>
          <a:prstGeom prst="rect">
            <a:avLst/>
          </a:prstGeom>
        </p:spPr>
      </p:pic>
    </p:spTree>
    <p:extLst>
      <p:ext uri="{BB962C8B-B14F-4D97-AF65-F5344CB8AC3E}">
        <p14:creationId xmlns:p14="http://schemas.microsoft.com/office/powerpoint/2010/main" val="3315183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a:t>
            </a:r>
            <a:r>
              <a:rPr lang="en-US" dirty="0"/>
              <a:t>is evident that </a:t>
            </a:r>
            <a:r>
              <a:rPr lang="en-US" dirty="0" smtClean="0"/>
              <a:t>many ethical issues can</a:t>
            </a:r>
            <a:r>
              <a:rPr lang="lv-LV" dirty="0" smtClean="0"/>
              <a:t> </a:t>
            </a:r>
            <a:r>
              <a:rPr lang="en-US" dirty="0" smtClean="0"/>
              <a:t>and </a:t>
            </a:r>
            <a:r>
              <a:rPr lang="en-US" dirty="0"/>
              <a:t>will be understood differently according </a:t>
            </a:r>
            <a:r>
              <a:rPr lang="en-US" dirty="0" smtClean="0"/>
              <a:t>to</a:t>
            </a:r>
            <a:r>
              <a:rPr lang="lv-LV" dirty="0" smtClean="0"/>
              <a:t> </a:t>
            </a:r>
            <a:r>
              <a:rPr lang="en-US" dirty="0" smtClean="0"/>
              <a:t>different </a:t>
            </a:r>
            <a:r>
              <a:rPr lang="en-US" dirty="0"/>
              <a:t>cultural </a:t>
            </a:r>
            <a:r>
              <a:rPr lang="en-US" dirty="0" smtClean="0"/>
              <a:t>and political frameworks</a:t>
            </a:r>
          </a:p>
          <a:p>
            <a:r>
              <a:rPr lang="en-US" dirty="0" smtClean="0"/>
              <a:t>It is necessary to continue global debate in </a:t>
            </a:r>
            <a:r>
              <a:rPr lang="en-US" dirty="0"/>
              <a:t>order to have a common ground for dealing with global issues, </a:t>
            </a:r>
            <a:r>
              <a:rPr lang="en-US" dirty="0" smtClean="0"/>
              <a:t>presupposing </a:t>
            </a:r>
            <a:r>
              <a:rPr lang="en-US" dirty="0"/>
              <a:t>a deep and sustainable analysis and critical discussion of the issues at </a:t>
            </a:r>
            <a:r>
              <a:rPr lang="en-US" dirty="0" err="1" smtClean="0"/>
              <a:t>stak</a:t>
            </a:r>
            <a:r>
              <a:rPr lang="lv-LV" dirty="0" smtClean="0"/>
              <a:t>e</a:t>
            </a:r>
            <a:r>
              <a:rPr lang="en-US" dirty="0" smtClean="0"/>
              <a:t> </a:t>
            </a:r>
          </a:p>
          <a:p>
            <a:r>
              <a:rPr lang="en-US" dirty="0"/>
              <a:t>The ethical challenge is </a:t>
            </a:r>
            <a:r>
              <a:rPr lang="en-US" dirty="0" smtClean="0"/>
              <a:t>also to </a:t>
            </a:r>
            <a:r>
              <a:rPr lang="en-US" dirty="0"/>
              <a:t>promote </a:t>
            </a:r>
            <a:r>
              <a:rPr lang="en-US" dirty="0" smtClean="0"/>
              <a:t>a global awareness on </a:t>
            </a:r>
            <a:r>
              <a:rPr lang="en-US" dirty="0"/>
              <a:t>ethical </a:t>
            </a:r>
            <a:r>
              <a:rPr lang="en-US" dirty="0" smtClean="0"/>
              <a:t>issues</a:t>
            </a:r>
            <a:endParaRPr lang="lv-LV" dirty="0"/>
          </a:p>
        </p:txBody>
      </p:sp>
      <p:sp>
        <p:nvSpPr>
          <p:cNvPr id="3" name="Title 2"/>
          <p:cNvSpPr>
            <a:spLocks noGrp="1"/>
          </p:cNvSpPr>
          <p:nvPr>
            <p:ph type="title"/>
          </p:nvPr>
        </p:nvSpPr>
        <p:spPr/>
        <p:txBody>
          <a:bodyPr/>
          <a:lstStyle/>
          <a:p>
            <a:r>
              <a:rPr lang="en-US" dirty="0" smtClean="0"/>
              <a:t>Conclusions</a:t>
            </a:r>
            <a:endParaRPr lang="lv-LV" dirty="0"/>
          </a:p>
        </p:txBody>
      </p:sp>
      <p:sp>
        <p:nvSpPr>
          <p:cNvPr id="4" name="TextBox 3"/>
          <p:cNvSpPr txBox="1"/>
          <p:nvPr/>
        </p:nvSpPr>
        <p:spPr>
          <a:xfrm>
            <a:off x="5375176" y="6453336"/>
            <a:ext cx="2016224" cy="276999"/>
          </a:xfrm>
          <a:prstGeom prst="rect">
            <a:avLst/>
          </a:prstGeom>
          <a:noFill/>
        </p:spPr>
        <p:txBody>
          <a:bodyPr wrap="square" rtlCol="0">
            <a:spAutoFit/>
          </a:bodyPr>
          <a:lstStyle/>
          <a:p>
            <a:pPr algn="r"/>
            <a:r>
              <a:rPr lang="en-US" sz="1200" dirty="0" smtClean="0"/>
              <a:t>(</a:t>
            </a:r>
            <a:r>
              <a:rPr lang="en-US" sz="1200" dirty="0" err="1" smtClean="0"/>
              <a:t>Capurro</a:t>
            </a:r>
            <a:r>
              <a:rPr lang="en-US" sz="1200" dirty="0" smtClean="0"/>
              <a:t>, </a:t>
            </a:r>
            <a:r>
              <a:rPr lang="en-US" sz="1200" dirty="0" err="1" smtClean="0"/>
              <a:t>Britz</a:t>
            </a:r>
            <a:r>
              <a:rPr lang="en-US" sz="1200" dirty="0" smtClean="0"/>
              <a:t>, 2010)</a:t>
            </a:r>
            <a:endParaRPr lang="lv-LV" sz="1200" dirty="0"/>
          </a:p>
        </p:txBody>
      </p:sp>
    </p:spTree>
    <p:extLst>
      <p:ext uri="{BB962C8B-B14F-4D97-AF65-F5344CB8AC3E}">
        <p14:creationId xmlns:p14="http://schemas.microsoft.com/office/powerpoint/2010/main" val="2343997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3542" y="2204864"/>
            <a:ext cx="7064801" cy="4104456"/>
          </a:xfrm>
        </p:spPr>
        <p:txBody>
          <a:bodyPr/>
          <a:lstStyle/>
          <a:p>
            <a:r>
              <a:rPr lang="en-US" sz="2000" dirty="0" smtClean="0"/>
              <a:t>Freedom of speech and expression</a:t>
            </a:r>
          </a:p>
          <a:p>
            <a:r>
              <a:rPr lang="en-US" sz="2000" dirty="0" smtClean="0"/>
              <a:t>Abuses of free speech, hate speech, online harassment</a:t>
            </a:r>
          </a:p>
          <a:p>
            <a:r>
              <a:rPr lang="en-US" sz="2000" dirty="0" smtClean="0"/>
              <a:t>Digital divide</a:t>
            </a:r>
          </a:p>
          <a:p>
            <a:r>
              <a:rPr lang="en-US" sz="2000" dirty="0" smtClean="0"/>
              <a:t>Identity, privacy and personal protection</a:t>
            </a:r>
          </a:p>
          <a:p>
            <a:r>
              <a:rPr lang="en-US" sz="2000" dirty="0" smtClean="0"/>
              <a:t>Monitoring and surveillance</a:t>
            </a:r>
          </a:p>
          <a:p>
            <a:r>
              <a:rPr lang="en-US" sz="2000" dirty="0" smtClean="0"/>
              <a:t>Cyber-attacks </a:t>
            </a:r>
            <a:r>
              <a:rPr lang="en-US" sz="2000" dirty="0"/>
              <a:t>and cyber-wars</a:t>
            </a:r>
          </a:p>
          <a:p>
            <a:r>
              <a:rPr lang="en-US" sz="2000" dirty="0"/>
              <a:t>O</a:t>
            </a:r>
            <a:r>
              <a:rPr lang="en-US" sz="2000" dirty="0" smtClean="0"/>
              <a:t>wnership, intellectual property, copyright, plagiarism, fair sharing and use, voluntary collaboration</a:t>
            </a:r>
          </a:p>
          <a:p>
            <a:r>
              <a:rPr lang="en-US" sz="2000" dirty="0" smtClean="0"/>
              <a:t>Virtual realities, artificial agents</a:t>
            </a:r>
          </a:p>
          <a:p>
            <a:r>
              <a:rPr lang="en-US" sz="2000" dirty="0"/>
              <a:t>e</a:t>
            </a:r>
            <a:r>
              <a:rPr lang="en-US" sz="2000" dirty="0" smtClean="0"/>
              <a:t>tc.</a:t>
            </a:r>
          </a:p>
        </p:txBody>
      </p:sp>
      <p:sp>
        <p:nvSpPr>
          <p:cNvPr id="3" name="Title 2"/>
          <p:cNvSpPr>
            <a:spLocks noGrp="1"/>
          </p:cNvSpPr>
          <p:nvPr>
            <p:ph type="title"/>
          </p:nvPr>
        </p:nvSpPr>
        <p:spPr/>
        <p:txBody>
          <a:bodyPr/>
          <a:lstStyle/>
          <a:p>
            <a:r>
              <a:rPr lang="en-US" dirty="0" smtClean="0"/>
              <a:t>Ethical issues in the information society</a:t>
            </a:r>
            <a:endParaRPr lang="lv-LV" dirty="0"/>
          </a:p>
        </p:txBody>
      </p:sp>
    </p:spTree>
    <p:extLst>
      <p:ext uri="{BB962C8B-B14F-4D97-AF65-F5344CB8AC3E}">
        <p14:creationId xmlns:p14="http://schemas.microsoft.com/office/powerpoint/2010/main" val="2487061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140968"/>
            <a:ext cx="6779096" cy="2520280"/>
          </a:xfrm>
        </p:spPr>
        <p:txBody>
          <a:bodyPr/>
          <a:lstStyle/>
          <a:p>
            <a:pPr marL="0" indent="0" algn="ctr">
              <a:buNone/>
            </a:pPr>
            <a:r>
              <a:rPr lang="en-US" dirty="0" smtClean="0"/>
              <a:t>Let’s make the information society as a </a:t>
            </a:r>
            <a:r>
              <a:rPr lang="lv-LV" dirty="0" smtClean="0"/>
              <a:t/>
            </a:r>
            <a:br>
              <a:rPr lang="lv-LV" dirty="0" smtClean="0"/>
            </a:br>
            <a:r>
              <a:rPr lang="en-US" dirty="0" smtClean="0"/>
              <a:t>society of information ethics</a:t>
            </a:r>
            <a:r>
              <a:rPr lang="lv-LV" dirty="0" smtClean="0"/>
              <a:t>!</a:t>
            </a:r>
          </a:p>
          <a:p>
            <a:pPr marL="0" indent="0" algn="ctr">
              <a:buNone/>
            </a:pPr>
            <a:endParaRPr lang="en-US" dirty="0" smtClean="0"/>
          </a:p>
          <a:p>
            <a:pPr marL="0" indent="0" algn="ctr">
              <a:buNone/>
            </a:pPr>
            <a:r>
              <a:rPr lang="en-US" dirty="0" smtClean="0"/>
              <a:t>Thank you</a:t>
            </a:r>
            <a:endParaRPr lang="lv-LV" dirty="0" smtClean="0"/>
          </a:p>
          <a:p>
            <a:pPr marL="0" indent="0" algn="ctr">
              <a:buNone/>
            </a:pPr>
            <a:endParaRPr lang="lv-LV" dirty="0"/>
          </a:p>
        </p:txBody>
      </p:sp>
      <p:sp>
        <p:nvSpPr>
          <p:cNvPr id="3" name="Title 2"/>
          <p:cNvSpPr>
            <a:spLocks noGrp="1"/>
          </p:cNvSpPr>
          <p:nvPr>
            <p:ph type="title"/>
          </p:nvPr>
        </p:nvSpPr>
        <p:spPr/>
        <p:txBody>
          <a:bodyPr/>
          <a:lstStyle/>
          <a:p>
            <a:endParaRPr lang="lv-LV"/>
          </a:p>
        </p:txBody>
      </p:sp>
    </p:spTree>
    <p:extLst>
      <p:ext uri="{BB962C8B-B14F-4D97-AF65-F5344CB8AC3E}">
        <p14:creationId xmlns:p14="http://schemas.microsoft.com/office/powerpoint/2010/main" val="1054019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Internet users per 100 population</a:t>
            </a:r>
            <a:endParaRPr lang="en-US"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12234977"/>
              </p:ext>
            </p:extLst>
          </p:nvPr>
        </p:nvGraphicFramePr>
        <p:xfrm>
          <a:off x="603250" y="2205038"/>
          <a:ext cx="6778625" cy="410368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3707904" y="6381328"/>
            <a:ext cx="3683496" cy="246221"/>
          </a:xfrm>
          <a:prstGeom prst="rect">
            <a:avLst/>
          </a:prstGeom>
        </p:spPr>
        <p:txBody>
          <a:bodyPr wrap="square">
            <a:spAutoFit/>
          </a:bodyPr>
          <a:lstStyle/>
          <a:p>
            <a:pPr algn="r"/>
            <a:r>
              <a:rPr lang="lv-LV" sz="1000" dirty="0" smtClean="0"/>
              <a:t>2011, </a:t>
            </a:r>
            <a:r>
              <a:rPr lang="en-US" sz="1000" dirty="0" smtClean="0"/>
              <a:t>Source</a:t>
            </a:r>
            <a:r>
              <a:rPr lang="en-US" sz="1000" dirty="0"/>
              <a:t>: </a:t>
            </a:r>
            <a:r>
              <a:rPr lang="en-US" sz="1000" dirty="0">
                <a:hlinkClick r:id="rId4"/>
              </a:rPr>
              <a:t>Millennium Development Goals Database</a:t>
            </a:r>
            <a:endParaRPr lang="lv-LV" sz="1000" dirty="0"/>
          </a:p>
        </p:txBody>
      </p:sp>
    </p:spTree>
    <p:extLst>
      <p:ext uri="{BB962C8B-B14F-4D97-AF65-F5344CB8AC3E}">
        <p14:creationId xmlns:p14="http://schemas.microsoft.com/office/powerpoint/2010/main" val="2005497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lv-LV" dirty="0"/>
          </a:p>
        </p:txBody>
      </p:sp>
      <p:sp>
        <p:nvSpPr>
          <p:cNvPr id="3" name="Title 2"/>
          <p:cNvSpPr>
            <a:spLocks noGrp="1"/>
          </p:cNvSpPr>
          <p:nvPr>
            <p:ph type="title"/>
          </p:nvPr>
        </p:nvSpPr>
        <p:spPr>
          <a:xfrm>
            <a:off x="251520" y="5079705"/>
            <a:ext cx="9145456" cy="432048"/>
          </a:xfrm>
        </p:spPr>
        <p:txBody>
          <a:bodyPr/>
          <a:lstStyle/>
          <a:p>
            <a:pPr algn="l"/>
            <a:r>
              <a:rPr lang="en-US" b="1" dirty="0"/>
              <a:t>Web monitor: ‘Syria has largely disappeared from the Internet’</a:t>
            </a:r>
            <a:endParaRPr lang="lv-LV" dirty="0"/>
          </a:p>
        </p:txBody>
      </p:sp>
      <p:pic>
        <p:nvPicPr>
          <p:cNvPr id="4" name="Picture 3"/>
          <p:cNvPicPr>
            <a:picLocks noChangeAspect="1"/>
          </p:cNvPicPr>
          <p:nvPr/>
        </p:nvPicPr>
        <p:blipFill rotWithShape="1">
          <a:blip r:embed="rId2"/>
          <a:srcRect l="1168" r="1727"/>
          <a:stretch/>
        </p:blipFill>
        <p:spPr>
          <a:xfrm>
            <a:off x="-1458" y="2160094"/>
            <a:ext cx="9145457" cy="2554093"/>
          </a:xfrm>
          <a:prstGeom prst="rect">
            <a:avLst/>
          </a:prstGeom>
        </p:spPr>
      </p:pic>
    </p:spTree>
    <p:extLst>
      <p:ext uri="{BB962C8B-B14F-4D97-AF65-F5344CB8AC3E}">
        <p14:creationId xmlns:p14="http://schemas.microsoft.com/office/powerpoint/2010/main" val="3706685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88" y="5469095"/>
            <a:ext cx="3096344" cy="648072"/>
          </a:xfrm>
        </p:spPr>
        <p:txBody>
          <a:bodyPr/>
          <a:lstStyle/>
          <a:p>
            <a:pPr marL="0" indent="0">
              <a:buNone/>
            </a:pPr>
            <a:r>
              <a:rPr lang="en-US" sz="1800" dirty="0" smtClean="0">
                <a:latin typeface="Calibri Light" panose="020F0302020204030204" pitchFamily="34" charset="0"/>
              </a:rPr>
              <a:t>Reported incidents, USA:</a:t>
            </a:r>
          </a:p>
          <a:p>
            <a:pPr marL="0" indent="0">
              <a:buNone/>
            </a:pPr>
            <a:r>
              <a:rPr lang="lv-LV" sz="1800" dirty="0" smtClean="0">
                <a:latin typeface="Calibri Light" panose="020F0302020204030204" pitchFamily="34" charset="0"/>
              </a:rPr>
              <a:t>CY-2010 </a:t>
            </a:r>
            <a:r>
              <a:rPr lang="lv-LV" sz="1800" dirty="0">
                <a:latin typeface="Calibri Light" panose="020F0302020204030204" pitchFamily="34" charset="0"/>
              </a:rPr>
              <a:t>= </a:t>
            </a:r>
            <a:r>
              <a:rPr lang="lv-LV" sz="1800" dirty="0" smtClean="0">
                <a:latin typeface="Calibri Light" panose="020F0302020204030204" pitchFamily="34" charset="0"/>
              </a:rPr>
              <a:t>251,089</a:t>
            </a:r>
            <a:endParaRPr lang="lv-LV" sz="1800" dirty="0">
              <a:latin typeface="Calibri Light" panose="020F0302020204030204" pitchFamily="34" charset="0"/>
            </a:endParaRPr>
          </a:p>
          <a:p>
            <a:pPr marL="0" indent="0">
              <a:buNone/>
            </a:pPr>
            <a:r>
              <a:rPr lang="en-US" sz="1800" dirty="0" smtClean="0">
                <a:latin typeface="Calibri Light" panose="020F0302020204030204" pitchFamily="34" charset="0"/>
              </a:rPr>
              <a:t>CY-2011 </a:t>
            </a:r>
            <a:r>
              <a:rPr lang="en-US" sz="1800" dirty="0">
                <a:latin typeface="Calibri Light" panose="020F0302020204030204" pitchFamily="34" charset="0"/>
              </a:rPr>
              <a:t>= </a:t>
            </a:r>
            <a:r>
              <a:rPr lang="en-US" sz="1800" dirty="0" smtClean="0">
                <a:latin typeface="Calibri Light" panose="020F0302020204030204" pitchFamily="34" charset="0"/>
              </a:rPr>
              <a:t>279,226</a:t>
            </a:r>
            <a:endParaRPr lang="lv-LV" sz="1800" dirty="0" smtClean="0">
              <a:latin typeface="Calibri Light" panose="020F0302020204030204" pitchFamily="34" charset="0"/>
            </a:endParaRPr>
          </a:p>
          <a:p>
            <a:pPr marL="0" indent="0">
              <a:buNone/>
            </a:pPr>
            <a:r>
              <a:rPr lang="en-US" sz="1800" dirty="0" smtClean="0">
                <a:latin typeface="Calibri Light" panose="020F0302020204030204" pitchFamily="34" charset="0"/>
              </a:rPr>
              <a:t>CY-2012 </a:t>
            </a:r>
            <a:r>
              <a:rPr lang="en-US" sz="1800" dirty="0">
                <a:latin typeface="Calibri Light" panose="020F0302020204030204" pitchFamily="34" charset="0"/>
              </a:rPr>
              <a:t>= </a:t>
            </a:r>
            <a:r>
              <a:rPr lang="en-US" sz="1800" dirty="0" smtClean="0">
                <a:latin typeface="Calibri Light" panose="020F0302020204030204" pitchFamily="34" charset="0"/>
              </a:rPr>
              <a:t>369,132</a:t>
            </a:r>
            <a:endParaRPr lang="lv-LV" sz="1800" dirty="0" smtClean="0">
              <a:latin typeface="Calibri Light" panose="020F0302020204030204" pitchFamily="34" charset="0"/>
            </a:endParaRPr>
          </a:p>
        </p:txBody>
      </p:sp>
      <p:sp>
        <p:nvSpPr>
          <p:cNvPr id="3" name="Title 2"/>
          <p:cNvSpPr>
            <a:spLocks noGrp="1"/>
          </p:cNvSpPr>
          <p:nvPr>
            <p:ph type="title"/>
          </p:nvPr>
        </p:nvSpPr>
        <p:spPr/>
        <p:txBody>
          <a:bodyPr/>
          <a:lstStyle/>
          <a:p>
            <a:r>
              <a:rPr lang="en-US" dirty="0" smtClean="0"/>
              <a:t>Identity Theft</a:t>
            </a:r>
            <a:endParaRPr lang="lv-LV" dirty="0"/>
          </a:p>
        </p:txBody>
      </p:sp>
      <p:graphicFrame>
        <p:nvGraphicFramePr>
          <p:cNvPr id="6" name="Chart 5"/>
          <p:cNvGraphicFramePr/>
          <p:nvPr>
            <p:extLst>
              <p:ext uri="{D42A27DB-BD31-4B8C-83A1-F6EECF244321}">
                <p14:modId xmlns:p14="http://schemas.microsoft.com/office/powerpoint/2010/main" val="1030695905"/>
              </p:ext>
            </p:extLst>
          </p:nvPr>
        </p:nvGraphicFramePr>
        <p:xfrm>
          <a:off x="1979712" y="2204864"/>
          <a:ext cx="6096000" cy="37039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00" y="6117703"/>
            <a:ext cx="2880320" cy="307777"/>
          </a:xfrm>
          <a:prstGeom prst="rect">
            <a:avLst/>
          </a:prstGeom>
          <a:noFill/>
        </p:spPr>
        <p:txBody>
          <a:bodyPr wrap="square" rtlCol="0">
            <a:spAutoFit/>
          </a:bodyPr>
          <a:lstStyle/>
          <a:p>
            <a:pPr marL="0" indent="0">
              <a:buNone/>
            </a:pPr>
            <a:r>
              <a:rPr lang="lv-LV" sz="1400" dirty="0" err="1" smtClean="0">
                <a:latin typeface="Calibri Light" panose="020F0302020204030204" pitchFamily="34" charset="0"/>
              </a:rPr>
              <a:t>Source</a:t>
            </a:r>
            <a:r>
              <a:rPr lang="en-US" sz="1400" dirty="0" smtClean="0">
                <a:latin typeface="Calibri Light" panose="020F0302020204030204" pitchFamily="34" charset="0"/>
              </a:rPr>
              <a:t>: </a:t>
            </a:r>
            <a:r>
              <a:rPr lang="en-US" sz="1400" dirty="0" smtClean="0">
                <a:latin typeface="Calibri Light" panose="020F0302020204030204" pitchFamily="34" charset="0"/>
                <a:hlinkClick r:id="rId3"/>
              </a:rPr>
              <a:t>US </a:t>
            </a:r>
            <a:r>
              <a:rPr lang="lv-LV" sz="1400" dirty="0" err="1">
                <a:latin typeface="Calibri Light" panose="020F0302020204030204" pitchFamily="34" charset="0"/>
                <a:hlinkClick r:id="rId3"/>
              </a:rPr>
              <a:t>Federal</a:t>
            </a:r>
            <a:r>
              <a:rPr lang="lv-LV" sz="1400" dirty="0">
                <a:latin typeface="Calibri Light" panose="020F0302020204030204" pitchFamily="34" charset="0"/>
                <a:hlinkClick r:id="rId3"/>
              </a:rPr>
              <a:t> </a:t>
            </a:r>
            <a:r>
              <a:rPr lang="lv-LV" sz="1400" dirty="0" err="1">
                <a:latin typeface="Calibri Light" panose="020F0302020204030204" pitchFamily="34" charset="0"/>
                <a:hlinkClick r:id="rId3"/>
              </a:rPr>
              <a:t>Trade</a:t>
            </a:r>
            <a:r>
              <a:rPr lang="lv-LV" sz="1400" dirty="0">
                <a:latin typeface="Calibri Light" panose="020F0302020204030204" pitchFamily="34" charset="0"/>
                <a:hlinkClick r:id="rId3"/>
              </a:rPr>
              <a:t> </a:t>
            </a:r>
            <a:r>
              <a:rPr lang="lv-LV" sz="1400" dirty="0" err="1" smtClean="0">
                <a:latin typeface="Calibri Light" panose="020F0302020204030204" pitchFamily="34" charset="0"/>
                <a:hlinkClick r:id="rId3"/>
              </a:rPr>
              <a:t>Commission</a:t>
            </a:r>
            <a:endParaRPr lang="lv-LV" sz="1400" dirty="0">
              <a:latin typeface="Calibri Light" panose="020F0302020204030204" pitchFamily="34" charset="0"/>
            </a:endParaRPr>
          </a:p>
        </p:txBody>
      </p:sp>
    </p:spTree>
    <p:extLst>
      <p:ext uri="{BB962C8B-B14F-4D97-AF65-F5344CB8AC3E}">
        <p14:creationId xmlns:p14="http://schemas.microsoft.com/office/powerpoint/2010/main" val="3209060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6358" y="823087"/>
            <a:ext cx="1459632" cy="301657"/>
          </a:xfrm>
          <a:prstGeom prst="rect">
            <a:avLst/>
          </a:prstGeom>
        </p:spPr>
      </p:pic>
      <p:pic>
        <p:nvPicPr>
          <p:cNvPr id="7" name="Picture 6"/>
          <p:cNvPicPr>
            <a:picLocks noChangeAspect="1"/>
          </p:cNvPicPr>
          <p:nvPr/>
        </p:nvPicPr>
        <p:blipFill>
          <a:blip r:embed="rId3"/>
          <a:stretch>
            <a:fillRect/>
          </a:stretch>
        </p:blipFill>
        <p:spPr>
          <a:xfrm>
            <a:off x="2005012" y="2619777"/>
            <a:ext cx="4905375" cy="3629025"/>
          </a:xfrm>
          <a:prstGeom prst="rect">
            <a:avLst/>
          </a:prstGeom>
        </p:spPr>
      </p:pic>
      <p:pic>
        <p:nvPicPr>
          <p:cNvPr id="2" name="Picture 1"/>
          <p:cNvPicPr>
            <a:picLocks noChangeAspect="1"/>
          </p:cNvPicPr>
          <p:nvPr/>
        </p:nvPicPr>
        <p:blipFill>
          <a:blip r:embed="rId4"/>
          <a:stretch>
            <a:fillRect/>
          </a:stretch>
        </p:blipFill>
        <p:spPr>
          <a:xfrm>
            <a:off x="986358" y="1124744"/>
            <a:ext cx="7258050" cy="1123950"/>
          </a:xfrm>
          <a:prstGeom prst="rect">
            <a:avLst/>
          </a:prstGeom>
        </p:spPr>
      </p:pic>
    </p:spTree>
    <p:extLst>
      <p:ext uri="{BB962C8B-B14F-4D97-AF65-F5344CB8AC3E}">
        <p14:creationId xmlns:p14="http://schemas.microsoft.com/office/powerpoint/2010/main" val="2871034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9632" y="1268760"/>
            <a:ext cx="6779096" cy="4104456"/>
          </a:xfrm>
        </p:spPr>
        <p:txBody>
          <a:bodyPr/>
          <a:lstStyle/>
          <a:p>
            <a:pPr marL="0" indent="0">
              <a:buNone/>
            </a:pPr>
            <a:r>
              <a:rPr lang="en-US" sz="2800" dirty="0"/>
              <a:t>“My computer was arrested before I was</a:t>
            </a:r>
            <a:r>
              <a:rPr lang="en-US" sz="2800" dirty="0" smtClean="0"/>
              <a:t>.”</a:t>
            </a:r>
          </a:p>
          <a:p>
            <a:pPr marL="0" indent="0">
              <a:buNone/>
            </a:pPr>
            <a:r>
              <a:rPr lang="en-US" sz="2800" dirty="0" smtClean="0"/>
              <a:t> </a:t>
            </a:r>
            <a:r>
              <a:rPr lang="en-US" dirty="0" smtClean="0"/>
              <a:t/>
            </a:r>
            <a:br>
              <a:rPr lang="en-US" dirty="0" smtClean="0"/>
            </a:br>
            <a:r>
              <a:rPr lang="en-US" sz="2000" dirty="0" smtClean="0"/>
              <a:t>Comment by Syrian </a:t>
            </a:r>
            <a:r>
              <a:rPr lang="en-US" sz="2000" dirty="0"/>
              <a:t>activist Karim </a:t>
            </a:r>
            <a:r>
              <a:rPr lang="en-US" sz="2000" dirty="0" err="1" smtClean="0"/>
              <a:t>Taymour</a:t>
            </a:r>
            <a:r>
              <a:rPr lang="en-US" sz="2000" dirty="0" smtClean="0"/>
              <a:t>, who had been caught and arrested by </a:t>
            </a:r>
            <a:r>
              <a:rPr lang="en-US" sz="2000" dirty="0"/>
              <a:t>means of online </a:t>
            </a:r>
            <a:r>
              <a:rPr lang="en-US" sz="2000" dirty="0" smtClean="0"/>
              <a:t>surveillance. </a:t>
            </a:r>
            <a:br>
              <a:rPr lang="en-US" sz="2000" dirty="0" smtClean="0"/>
            </a:br>
            <a:endParaRPr lang="en-US" sz="2000" dirty="0" smtClean="0"/>
          </a:p>
          <a:p>
            <a:pPr marL="0" indent="0">
              <a:buNone/>
            </a:pPr>
            <a:r>
              <a:rPr lang="en-US" sz="2000" dirty="0" smtClean="0"/>
              <a:t>During interrogation</a:t>
            </a:r>
            <a:r>
              <a:rPr lang="en-US" sz="2000" dirty="0"/>
              <a:t> </a:t>
            </a:r>
            <a:r>
              <a:rPr lang="en-US" sz="2000" dirty="0" smtClean="0"/>
              <a:t>he </a:t>
            </a:r>
            <a:r>
              <a:rPr lang="en-US" sz="2000" dirty="0"/>
              <a:t>was shown a stack of hundreds of pages of printouts of his Skype chats and files downloaded remotely from his computer hard drive. His torturers clearly knew as much as if they had been with him in his room, or more precisely, in his </a:t>
            </a:r>
            <a:r>
              <a:rPr lang="en-US" sz="2000" dirty="0" smtClean="0"/>
              <a:t>computer</a:t>
            </a:r>
            <a:endParaRPr lang="lv-LV" sz="2000" dirty="0" smtClean="0"/>
          </a:p>
          <a:p>
            <a:pPr marL="0" indent="0" algn="r">
              <a:buNone/>
            </a:pPr>
            <a:r>
              <a:rPr lang="lv-LV" sz="1600" dirty="0" err="1" smtClean="0"/>
              <a:t>Source</a:t>
            </a:r>
            <a:r>
              <a:rPr lang="lv-LV" sz="1600" dirty="0" smtClean="0"/>
              <a:t>: </a:t>
            </a:r>
            <a:r>
              <a:rPr lang="lv-LV" sz="1600" dirty="0" err="1" smtClean="0">
                <a:hlinkClick r:id="rId2"/>
              </a:rPr>
              <a:t>Reporters</a:t>
            </a:r>
            <a:r>
              <a:rPr lang="lv-LV" sz="1600" dirty="0" smtClean="0">
                <a:hlinkClick r:id="rId2"/>
              </a:rPr>
              <a:t> </a:t>
            </a:r>
            <a:r>
              <a:rPr lang="lv-LV" sz="1600" dirty="0" err="1" smtClean="0">
                <a:hlinkClick r:id="rId2"/>
              </a:rPr>
              <a:t>without</a:t>
            </a:r>
            <a:r>
              <a:rPr lang="lv-LV" sz="1600" dirty="0" smtClean="0">
                <a:hlinkClick r:id="rId2"/>
              </a:rPr>
              <a:t> </a:t>
            </a:r>
            <a:r>
              <a:rPr lang="lv-LV" sz="1600" dirty="0" err="1" smtClean="0">
                <a:hlinkClick r:id="rId2"/>
              </a:rPr>
              <a:t>Borders</a:t>
            </a:r>
            <a:endParaRPr lang="lv-LV" sz="1600" dirty="0"/>
          </a:p>
        </p:txBody>
      </p:sp>
    </p:spTree>
    <p:extLst>
      <p:ext uri="{BB962C8B-B14F-4D97-AF65-F5344CB8AC3E}">
        <p14:creationId xmlns:p14="http://schemas.microsoft.com/office/powerpoint/2010/main" val="1283840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3789040"/>
            <a:ext cx="8568952" cy="2736304"/>
          </a:xfrm>
        </p:spPr>
        <p:txBody>
          <a:bodyPr/>
          <a:lstStyle/>
          <a:p>
            <a:pPr marL="0" indent="0">
              <a:buNone/>
            </a:pPr>
            <a:r>
              <a:rPr lang="en-US" i="1" dirty="0" smtClean="0"/>
              <a:t>"</a:t>
            </a:r>
            <a:r>
              <a:rPr lang="en-US" i="1" dirty="0"/>
              <a:t>The idea that government will pass a law which means that there'd be a record kept of every website you visit, who you communicate with on social media sites, that's not going </a:t>
            </a:r>
            <a:r>
              <a:rPr lang="en-US" i="1" dirty="0" smtClean="0"/>
              <a:t>happen.[..] </a:t>
            </a:r>
            <a:br>
              <a:rPr lang="en-US" i="1" dirty="0" smtClean="0"/>
            </a:br>
            <a:r>
              <a:rPr lang="en-US" i="1" dirty="0" smtClean="0"/>
              <a:t>I </a:t>
            </a:r>
            <a:r>
              <a:rPr lang="en-US" i="1" dirty="0"/>
              <a:t>think that is not either necessary, workable, nor proportionate, so it's not going to happen</a:t>
            </a:r>
            <a:r>
              <a:rPr lang="en-US" i="1" dirty="0" smtClean="0"/>
              <a:t>.“</a:t>
            </a:r>
          </a:p>
          <a:p>
            <a:pPr marL="400050" lvl="1" indent="0">
              <a:buNone/>
            </a:pPr>
            <a:r>
              <a:rPr lang="lv-LV" sz="1600" dirty="0"/>
              <a:t>C</a:t>
            </a:r>
            <a:r>
              <a:rPr lang="en-US" sz="1600" dirty="0" err="1" smtClean="0"/>
              <a:t>omments</a:t>
            </a:r>
            <a:r>
              <a:rPr lang="en-US" sz="1600" dirty="0" smtClean="0"/>
              <a:t> </a:t>
            </a:r>
            <a:r>
              <a:rPr lang="en-US" sz="1600" dirty="0"/>
              <a:t>on London's LBC radio by UK Deputy </a:t>
            </a:r>
            <a:r>
              <a:rPr lang="en-US" sz="1600" dirty="0" smtClean="0"/>
              <a:t>PM </a:t>
            </a:r>
            <a:r>
              <a:rPr lang="en-US" sz="1600" dirty="0"/>
              <a:t>Nick </a:t>
            </a:r>
            <a:r>
              <a:rPr lang="en-US" sz="1600" dirty="0" smtClean="0"/>
              <a:t>Clegg on the proposed UK online surveillance program</a:t>
            </a:r>
            <a:endParaRPr lang="en-US" i="1" dirty="0" smtClean="0"/>
          </a:p>
          <a:p>
            <a:pPr marL="0" indent="0" algn="r">
              <a:buNone/>
            </a:pPr>
            <a:r>
              <a:rPr lang="en-US" sz="1400" dirty="0" smtClean="0">
                <a:hlinkClick r:id="rId2"/>
              </a:rPr>
              <a:t>Source</a:t>
            </a:r>
            <a:endParaRPr lang="lv-LV" sz="1400" dirty="0"/>
          </a:p>
        </p:txBody>
      </p:sp>
      <p:sp>
        <p:nvSpPr>
          <p:cNvPr id="3" name="Title 2"/>
          <p:cNvSpPr>
            <a:spLocks noGrp="1"/>
          </p:cNvSpPr>
          <p:nvPr>
            <p:ph type="title"/>
          </p:nvPr>
        </p:nvSpPr>
        <p:spPr/>
        <p:txBody>
          <a:bodyPr/>
          <a:lstStyle/>
          <a:p>
            <a:endParaRPr lang="lv-LV"/>
          </a:p>
        </p:txBody>
      </p:sp>
      <p:pic>
        <p:nvPicPr>
          <p:cNvPr id="4" name="Picture 3"/>
          <p:cNvPicPr>
            <a:picLocks noChangeAspect="1"/>
          </p:cNvPicPr>
          <p:nvPr/>
        </p:nvPicPr>
        <p:blipFill>
          <a:blip r:embed="rId3"/>
          <a:stretch>
            <a:fillRect/>
          </a:stretch>
        </p:blipFill>
        <p:spPr>
          <a:xfrm>
            <a:off x="0" y="-38242"/>
            <a:ext cx="9144000" cy="3772183"/>
          </a:xfrm>
          <a:prstGeom prst="rect">
            <a:avLst/>
          </a:prstGeom>
        </p:spPr>
      </p:pic>
    </p:spTree>
    <p:extLst>
      <p:ext uri="{BB962C8B-B14F-4D97-AF65-F5344CB8AC3E}">
        <p14:creationId xmlns:p14="http://schemas.microsoft.com/office/powerpoint/2010/main" val="3991481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8103</TotalTime>
  <Words>1261</Words>
  <Application>Microsoft Office PowerPoint</Application>
  <PresentationFormat>On-screen Show (4:3)</PresentationFormat>
  <Paragraphs>138</Paragraphs>
  <Slides>30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Segoe UI Semibold</vt:lpstr>
      <vt:lpstr>Segoe UI Semilight</vt:lpstr>
      <vt:lpstr>Wingdings</vt:lpstr>
      <vt:lpstr>Office Theme</vt:lpstr>
      <vt:lpstr>Ethical challenges of the Information Society</vt:lpstr>
      <vt:lpstr>Key ethical issues of Information Society  PAPA (Mason, 1986)</vt:lpstr>
      <vt:lpstr>Ethical issues in the information society</vt:lpstr>
      <vt:lpstr>Internet users per 100 population</vt:lpstr>
      <vt:lpstr>Web monitor: ‘Syria has largely disappeared from the Internet’</vt:lpstr>
      <vt:lpstr>Identity Theft</vt:lpstr>
      <vt:lpstr>PowerPoint Presentation</vt:lpstr>
      <vt:lpstr>PowerPoint Presentation</vt:lpstr>
      <vt:lpstr>PowerPoint Presentation</vt:lpstr>
      <vt:lpstr>Ethical Aspects</vt:lpstr>
      <vt:lpstr>Ethical Aspects</vt:lpstr>
      <vt:lpstr>Ethical Aspects</vt:lpstr>
      <vt:lpstr>Ethical Aspects</vt:lpstr>
      <vt:lpstr>World Summit on Information Society</vt:lpstr>
      <vt:lpstr>PowerPoint Presentation</vt:lpstr>
      <vt:lpstr>WSIS process</vt:lpstr>
      <vt:lpstr>WSIS Action Line C10 Ethical dimensions of the information society</vt:lpstr>
      <vt:lpstr>Role of UNESCO </vt:lpstr>
      <vt:lpstr>UNESCO IFAP</vt:lpstr>
      <vt:lpstr>IFAP Priority Areas</vt:lpstr>
      <vt:lpstr>PowerPoint Presentation</vt:lpstr>
      <vt:lpstr>Regional debate in Latin America</vt:lpstr>
      <vt:lpstr>Regional debate in Africa</vt:lpstr>
      <vt:lpstr>Regional debate in Asia</vt:lpstr>
      <vt:lpstr>Regional debate in Europe</vt:lpstr>
      <vt:lpstr>Code of Ethics for the Information Society</vt:lpstr>
      <vt:lpstr>PowerPoint Presentation</vt:lpstr>
      <vt:lpstr>WSIS+10 Review Process</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Goettert, Eva</dc:creator>
  <cp:lastModifiedBy>Andrejs Vasiļjevs</cp:lastModifiedBy>
  <cp:revision>98</cp:revision>
  <dcterms:created xsi:type="dcterms:W3CDTF">2013-01-22T10:23:05Z</dcterms:created>
  <dcterms:modified xsi:type="dcterms:W3CDTF">2013-06-11T11:26:58Z</dcterms:modified>
</cp:coreProperties>
</file>