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0.xml" ContentType="application/vnd.openxmlformats-officedocument.presentationml.tags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88" r:id="rId3"/>
    <p:sldId id="281" r:id="rId4"/>
    <p:sldId id="294" r:id="rId5"/>
    <p:sldId id="289" r:id="rId6"/>
    <p:sldId id="290" r:id="rId7"/>
    <p:sldId id="272" r:id="rId8"/>
    <p:sldId id="292" r:id="rId9"/>
    <p:sldId id="291" r:id="rId10"/>
    <p:sldId id="293" r:id="rId11"/>
    <p:sldId id="286" r:id="rId12"/>
    <p:sldId id="282" r:id="rId13"/>
    <p:sldId id="296" r:id="rId14"/>
    <p:sldId id="299" r:id="rId15"/>
    <p:sldId id="300" r:id="rId16"/>
    <p:sldId id="301" r:id="rId17"/>
    <p:sldId id="306" r:id="rId18"/>
    <p:sldId id="310" r:id="rId19"/>
    <p:sldId id="309" r:id="rId20"/>
    <p:sldId id="311" r:id="rId21"/>
    <p:sldId id="312" r:id="rId22"/>
    <p:sldId id="313" r:id="rId23"/>
    <p:sldId id="308" r:id="rId24"/>
    <p:sldId id="307" r:id="rId25"/>
    <p:sldId id="261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  <p14:sldId id="288"/>
            <p14:sldId id="281"/>
            <p14:sldId id="294"/>
            <p14:sldId id="289"/>
            <p14:sldId id="290"/>
            <p14:sldId id="272"/>
            <p14:sldId id="292"/>
            <p14:sldId id="291"/>
            <p14:sldId id="293"/>
            <p14:sldId id="286"/>
            <p14:sldId id="282"/>
            <p14:sldId id="296"/>
            <p14:sldId id="299"/>
            <p14:sldId id="300"/>
            <p14:sldId id="301"/>
            <p14:sldId id="306"/>
            <p14:sldId id="310"/>
            <p14:sldId id="309"/>
            <p14:sldId id="311"/>
            <p14:sldId id="312"/>
            <p14:sldId id="313"/>
            <p14:sldId id="308"/>
            <p14:sldId id="307"/>
            <p14:sldId id="261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4007" autoAdjust="0"/>
  </p:normalViewPr>
  <p:slideViewPr>
    <p:cSldViewPr>
      <p:cViewPr varScale="1">
        <p:scale>
          <a:sx n="65" d="100"/>
          <a:sy n="65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10.06.2013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50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2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Добавьте пример или</a:t>
            </a:r>
            <a:r>
              <a:rPr lang="ru-RU" baseline="0" dirty="0" smtClean="0"/>
              <a:t> смоделированную ситуацию для обсуждения и применения полученных знаний.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26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Добавьте пример или</a:t>
            </a:r>
            <a:r>
              <a:rPr lang="ru-RU" baseline="0" dirty="0" smtClean="0"/>
              <a:t> смоделированную ситуацию для обсуждения и применения полученных знаний.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Добавьте пример или</a:t>
            </a:r>
            <a:r>
              <a:rPr lang="ru-RU" baseline="0" dirty="0" smtClean="0"/>
              <a:t> смоделированную ситуацию для обсуждения и применения полученных знаний.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Добавьте пример или</a:t>
            </a:r>
            <a:r>
              <a:rPr lang="ru-RU" baseline="0" dirty="0" smtClean="0"/>
              <a:t> смоделированную ситуацию для обсуждения и применения полученных знаний.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ru/licenses" TargetMode="Externa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5.xml"/><Relationship Id="rId7" Type="http://schemas.openxmlformats.org/officeDocument/2006/relationships/hyperlink" Target="http://creativecommons.ru/license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://ru.iite.unesco.org/publications/321470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://ru.iite.unesco.org/publications/321470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79712" y="692696"/>
            <a:ext cx="6791312" cy="3063329"/>
          </a:xfrm>
        </p:spPr>
        <p:txBody>
          <a:bodyPr>
            <a:normAutofit/>
          </a:bodyPr>
          <a:lstStyle/>
          <a:p>
            <a:r>
              <a:rPr lang="ru-RU" sz="3600" cap="none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Медиа и информационная грамотность и открытые образовательные ресурсы в деятельности ИИТО ЮНЕСКО</a:t>
            </a:r>
            <a:endParaRPr lang="ru-RU" sz="3600" cap="none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059832" y="3356992"/>
            <a:ext cx="5675096" cy="16722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Светлана Князева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Институт ЮНЕСКО по информационным технологиям в образовании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43608" y="5661249"/>
            <a:ext cx="8027839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404665"/>
            <a:ext cx="3661792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Цифровая грамотность в образовании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Грамотность – это способность выявлять, понимать, интерпретировать, создавать,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коммуницировать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вычислять и использовать печатные и рукописные материалы в различных контекстах.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14" y="1196752"/>
            <a:ext cx="2759361" cy="431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81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5" y="1556792"/>
            <a:ext cx="6515671" cy="285328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Открытые образовательные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ресурсы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1872208" cy="271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819472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908721"/>
            <a:ext cx="7200800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ЮНЕСКО содействует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продвижению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открытых образовательных ресурсов (ООР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) с 2002 г. В интересах обеспечения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более широкого доступа к качественному образованию и обучению на протяжении всей жизни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(Forum on Open Courseware for Developing Countries, UNESCO, Paris, 1-3 July, 2002).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20-22 июня 2012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г. - Всемирный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Конгресс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открытым образовательным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ресурсам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Министры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образования и представители государств-членов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ЮНЕСКО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одобрили Парижскую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Декларацию по ООР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43608" y="5661249"/>
            <a:ext cx="8027839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37059"/>
            <a:ext cx="1368425" cy="65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19" y="4452569"/>
            <a:ext cx="2952577" cy="135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89148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1340769"/>
            <a:ext cx="6444579" cy="4464495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Идеология движения ООР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изложена в монографии </a:t>
            </a:r>
            <a:r>
              <a:rPr lang="en-US" sz="7200" dirty="0">
                <a:solidFill>
                  <a:schemeClr val="tx2">
                    <a:lumMod val="75000"/>
                  </a:schemeClr>
                </a:solidFill>
              </a:rPr>
              <a:t>“Giving Knowledge for 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>Free”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Центра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исследований и инноваций в области образования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ОЭСР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(2007 </a:t>
            </a:r>
            <a:r>
              <a:rPr lang="ru-RU" sz="7200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3"/>
              </a:buClr>
              <a:defRPr/>
            </a:pP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доступ к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академическим </a:t>
            </a: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научным результатам, </a:t>
            </a: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а также 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материалам, имеющим культурное значение, созданным за </a:t>
            </a: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счет  государственных средств, для  образовательных 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целей</a:t>
            </a: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должен </a:t>
            </a:r>
            <a:r>
              <a:rPr lang="ru-RU" sz="7200" b="1" i="1" dirty="0">
                <a:solidFill>
                  <a:schemeClr val="tx2">
                    <a:lumMod val="75000"/>
                  </a:schemeClr>
                </a:solidFill>
              </a:rPr>
              <a:t>быть </a:t>
            </a:r>
            <a:r>
              <a:rPr lang="ru-RU" sz="7200" b="1" i="1" dirty="0" smtClean="0">
                <a:solidFill>
                  <a:schemeClr val="tx2">
                    <a:lumMod val="75000"/>
                  </a:schemeClr>
                </a:solidFill>
              </a:rPr>
              <a:t>бесплатным.</a:t>
            </a:r>
            <a:endParaRPr lang="en-US" sz="7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43608" y="5661249"/>
            <a:ext cx="8027839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37059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89148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692696"/>
            <a:ext cx="6984776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Кейптаунская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 декларация об открытом образовании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(2007)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призывает деятелей образования, авторов, издателей и организации открыть доступ к их ресурсам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600" b="1" i="1" dirty="0">
                <a:solidFill>
                  <a:schemeClr val="tx2">
                    <a:lumMod val="75000"/>
                  </a:schemeClr>
                </a:solidFill>
              </a:rPr>
              <a:t>ООР должны быть доступны на основе открытых лицензий и публиковаться в форматах, облегчающих их использование и редактирование на основе различных технологических платформ. По мере возможности их следует также сделать доступными лицам с ограниченными способностями и имеющим ограниченный доступ к Интернету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43608" y="5661249"/>
            <a:ext cx="8027839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37059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7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89148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3131" y="692696"/>
            <a:ext cx="7543365" cy="4896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Hewlett Foundation - MIT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– 2001 г.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В 2006 г. более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3000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открытых курсов (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OCW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) были доступны в 2006 г. в 300 университетах США (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MIT),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Китае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(CORE Consortium),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Японии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(JOCW Consortium),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Франции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(Paris Tech OCW project),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Великобритании (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Open University UK),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Австралии (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AEShare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Net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) и Европе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(MORIL). </a:t>
            </a: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1200"/>
              </a:spcBef>
              <a:buClr>
                <a:schemeClr val="accent3"/>
              </a:buClr>
              <a:defRPr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Создание и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2500" dirty="0" err="1">
                <a:solidFill>
                  <a:schemeClr val="tx2">
                    <a:lumMod val="75000"/>
                  </a:schemeClr>
                </a:solidFill>
              </a:rPr>
              <a:t>репозиториев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ООР в Интернете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: MERLOT (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США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), ARIADNE (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ЕС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), UN University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OpenCourseWare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(ООН)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, LORNET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(Канада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EduCommons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, European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Schoolnet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, LACRO (Latin-American Community of Learning Objects), NIME-glad,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и другие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43608" y="5661249"/>
            <a:ext cx="8027839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37059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9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89148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692696"/>
            <a:ext cx="7704856" cy="5250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00"/>
              </a:spcBef>
              <a:buClr>
                <a:schemeClr val="accent3"/>
              </a:buClr>
              <a:defRPr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Форматы ООР</a:t>
            </a: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OpenCourseWare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основаны на традиционных 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образова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-тельных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курсах, разработанных для очного обучения в университетах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(MIT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OCW)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с использованием новейших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технологий.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OpenCourseWare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Consortium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объединяет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183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вуза и ассоциированных организаций из 40 стран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Открытые курсы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, основанные на материалах для открытого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</a:rPr>
              <a:t>дистанционного образования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OpenLearn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 OU 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UK)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 algn="just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Массовые открытые онлайн курсы – кластеры университетов.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43608" y="5661249"/>
            <a:ext cx="8027839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37059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72" y="2141240"/>
            <a:ext cx="1530975" cy="1945516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971600" y="628253"/>
            <a:ext cx="8145288" cy="53210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Проект ИИТО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ОТКРЫТЫЕ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ОБРАЗОВАТЕЛЬНЫЕ РЕСУРСЫ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НЕАНГЛОЯЗЫЧНЫХ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СТРАНАХ</a:t>
            </a:r>
          </a:p>
          <a:p>
            <a:pPr algn="just">
              <a:buClr>
                <a:schemeClr val="accent3"/>
              </a:buClr>
              <a:defRPr/>
            </a:pP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66" y="2127845"/>
            <a:ext cx="4036582" cy="360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29755"/>
            <a:ext cx="19431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10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72" y="2141240"/>
            <a:ext cx="1530975" cy="1945516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971600" y="628253"/>
            <a:ext cx="7992888" cy="5467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Проект ИИТО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ОТКРЫТЫЕ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ОБРАЗОВАТЕЛЬНЫЕ РЕСУРСЫ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НЕАНГЛОЯЗЫЧНЫХ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СТРАНАХ</a:t>
            </a:r>
          </a:p>
          <a:p>
            <a:pPr algn="just"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Армения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Азербайджан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Беларусь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Бразилия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Китай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Франция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Япония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Казахстан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Киргизская Республика </a:t>
            </a:r>
          </a:p>
          <a:p>
            <a:pPr algn="just">
              <a:buClr>
                <a:schemeClr val="accent3"/>
              </a:buClr>
              <a:defRPr/>
            </a:pP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6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2" y="2141240"/>
            <a:ext cx="1624012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20" y="3237706"/>
            <a:ext cx="1762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75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87624" y="692696"/>
            <a:ext cx="7776864" cy="5250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Проект ИИТО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ОТКРЫТЫЕ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ОБРАЗОВАТЕЛЬНЫЕ РЕСУРСЫ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НЕАНГЛОЯЗЫЧНЫХ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СТРАНАХ</a:t>
            </a:r>
          </a:p>
          <a:p>
            <a:pPr algn="just"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Латвия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Литва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Молдова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Монголия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Польша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Россия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Турция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Украина</a:t>
            </a:r>
          </a:p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Узбекистан</a:t>
            </a:r>
          </a:p>
          <a:p>
            <a:pPr algn="just">
              <a:buClr>
                <a:schemeClr val="accent3"/>
              </a:buClr>
              <a:defRPr/>
            </a:pP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  <a:p>
            <a:pPr algn="ctr">
              <a:buClr>
                <a:schemeClr val="accent3"/>
              </a:buClr>
              <a:defRPr/>
            </a:pP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18653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75235"/>
            <a:ext cx="16097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4703"/>
            <a:ext cx="157797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1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060848"/>
            <a:ext cx="6647656" cy="2349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Медийная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и информационная грамотность </a:t>
            </a:r>
            <a:endParaRPr lang="ru-RU" sz="5400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43608" y="5661249"/>
            <a:ext cx="8027839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55066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75656" y="692696"/>
            <a:ext cx="7488832" cy="5250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3"/>
              </a:buClr>
              <a:defRPr/>
            </a:pP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923207"/>
            <a:ext cx="8243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Факторы, побуждающие к созданию и использованию ООР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Интерес к созданию инновационных ресурсов;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Желание расширить доступ студентов и коллег к своим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материалам;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Повышение видимости учебного заведения;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Повышение качества образования;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Разработка ООР вменена в обязанность преподавателей администрацией образовательного учреждения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Разработка ООР обеспечивает дополнительные баллы при аттестации преподавателей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Получение дополнительного вознаграждения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Снижение расходов на разработку курсов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60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75656" y="692696"/>
            <a:ext cx="7488832" cy="5250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3"/>
              </a:buClr>
              <a:defRPr/>
            </a:pP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9269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Факторы, препятствующие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внедрению ООР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 существует методик обеспечения качества ООР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«Культурный барьер»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неготовность делиться своим интеллектуальным продуктом бесплатно.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Недостаточная осведомленность о правах интеллектуальной собственности. Использованию чужих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материалов препятствует опасение нарушить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эти права 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быть обвиненным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плагиате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Представление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 том, что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чужие ресурсы не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соответствуют местным потребностям или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невысокого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качества.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Выше ценится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контент собственного производства и считается нецелесообразным тратить усилия на преподавание с использованием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чужих материалов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98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75656" y="692696"/>
            <a:ext cx="7488832" cy="5250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>
                <a:schemeClr val="accent3"/>
              </a:buClr>
              <a:defRPr/>
            </a:pP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92696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Факторы, препятствующие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внедрению ООР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Текущий уровень развития инфраструктуры ИКТ недостаточен для поддержки развития ООР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Отсутствие или недостаточные навыки ИКТ (для использования программного обеспечения с открытым кодом или ООР в учебной практике) 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преподавателей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Отсутствует система поощрения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/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стимулирования внедрения ООР в образовательную практику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Для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развития ООР-движения необходимы усилия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«сверху» и «снизу»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необходимо принятие стратегических решений на национальном уровне , поддержка администрации на уровне образовательных учреждений и действия самих деятелей образования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48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27584" y="3356992"/>
            <a:ext cx="8136904" cy="2448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использования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открытых ресурсов в образовательных целях. В аналитической  записке  ИИТО  «Открытые  образовательные  ресурсы  и  права  интеллектуальной  собственности» рассмотрены  вопросы  прав  интеллектуальной  собственности применительно  к  совместному  использованию образовательных ресурсов. </a:t>
            </a:r>
          </a:p>
          <a:p>
            <a:pPr algn="ctr">
              <a:buClr>
                <a:schemeClr val="accent3"/>
              </a:buClr>
              <a:defRPr/>
            </a:pPr>
            <a:endParaRPr lang="en-US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4194"/>
            <a:ext cx="3358322" cy="262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3898" y="728886"/>
            <a:ext cx="4922598" cy="27001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Аналитическая  записка  ИИТО  «Глобальные  тенденции  в развитии и использовании открытых образовательных ресурсов и их роль в реформе образования», предлагает обзор основных современных тенденций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6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624"/>
            <a:ext cx="2121024" cy="1414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8" y="1628800"/>
            <a:ext cx="404083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205026" cy="41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515545" y="1188492"/>
            <a:ext cx="373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</a:t>
            </a:r>
            <a:r>
              <a:rPr lang="ru-RU" dirty="0">
                <a:hlinkClick r:id="rId8"/>
              </a:rPr>
              <a:t>://</a:t>
            </a:r>
            <a:r>
              <a:rPr lang="en-US" dirty="0" err="1">
                <a:hlinkClick r:id="rId8"/>
              </a:rPr>
              <a:t>creativecommons</a:t>
            </a:r>
            <a:r>
              <a:rPr lang="ru-RU" dirty="0">
                <a:hlinkClick r:id="rId8"/>
              </a:rPr>
              <a:t>.</a:t>
            </a:r>
            <a:r>
              <a:rPr lang="en-US" dirty="0" err="1">
                <a:hlinkClick r:id="rId8"/>
              </a:rPr>
              <a:t>ru</a:t>
            </a:r>
            <a:r>
              <a:rPr lang="ru-RU" dirty="0">
                <a:hlinkClick r:id="rId8"/>
              </a:rPr>
              <a:t>/</a:t>
            </a:r>
            <a:r>
              <a:rPr lang="en-US" dirty="0">
                <a:hlinkClick r:id="rId8"/>
              </a:rPr>
              <a:t>licenses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66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6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4" y="1988840"/>
            <a:ext cx="4347279" cy="380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7918"/>
            <a:ext cx="4315729" cy="37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1"/>
          <p:cNvSpPr>
            <a:spLocks noChangeArrowheads="1"/>
          </p:cNvSpPr>
          <p:nvPr/>
        </p:nvSpPr>
        <p:spPr bwMode="auto">
          <a:xfrm>
            <a:off x="5515545" y="1548532"/>
            <a:ext cx="3736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</a:t>
            </a:r>
            <a:r>
              <a:rPr lang="ru-RU" dirty="0">
                <a:hlinkClick r:id="rId7"/>
              </a:rPr>
              <a:t>://</a:t>
            </a:r>
            <a:r>
              <a:rPr lang="en-US" dirty="0" err="1">
                <a:hlinkClick r:id="rId7"/>
              </a:rPr>
              <a:t>creativecommons</a:t>
            </a:r>
            <a:r>
              <a:rPr lang="ru-RU" dirty="0">
                <a:hlinkClick r:id="rId7"/>
              </a:rPr>
              <a:t>.</a:t>
            </a:r>
            <a:r>
              <a:rPr lang="en-US" dirty="0" err="1">
                <a:hlinkClick r:id="rId7"/>
              </a:rPr>
              <a:t>ru</a:t>
            </a:r>
            <a:r>
              <a:rPr lang="ru-RU" dirty="0">
                <a:hlinkClick r:id="rId7"/>
              </a:rPr>
              <a:t>/</a:t>
            </a:r>
            <a:r>
              <a:rPr lang="en-US" dirty="0">
                <a:hlinkClick r:id="rId7"/>
              </a:rPr>
              <a:t>licenses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39" y="-27384"/>
            <a:ext cx="1141633" cy="22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2780928"/>
            <a:ext cx="8591872" cy="1197099"/>
          </a:xfrm>
        </p:spPr>
        <p:txBody>
          <a:bodyPr>
            <a:normAutofit/>
          </a:bodyPr>
          <a:lstStyle/>
          <a:p>
            <a:pPr>
              <a:defRPr lang="ru-RU"/>
            </a:pPr>
            <a:r>
              <a:rPr lang="ru-RU" sz="6000" cap="none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Благодарю </a:t>
            </a:r>
            <a:r>
              <a:rPr lang="ru-RU" sz="6000" cap="none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 внимание</a:t>
            </a:r>
            <a:r>
              <a:rPr lang="ru-RU" sz="6000" cap="none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!</a:t>
            </a:r>
            <a:endParaRPr lang="ru-RU" sz="60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149080"/>
            <a:ext cx="837581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публикации доступны на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://iite.unesco.org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s.knyazeva@unesco.org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17" y="1268760"/>
            <a:ext cx="23526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1800200" cy="15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83568" y="5661249"/>
            <a:ext cx="8387879" cy="115212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-161156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700808"/>
            <a:ext cx="7704856" cy="3672408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ЮНЕСКО поддерживает и пропагандирует идею грамотности как неотъемлемой части права на образование в условиях, когда  информация, ИКТ и СМИ играют важнейшую роль в создании грамотного общества. 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Конференции ЮНЕСКО: </a:t>
            </a:r>
            <a:r>
              <a:rPr lang="ru-RU" sz="5400" dirty="0" err="1">
                <a:solidFill>
                  <a:schemeClr val="tx2">
                    <a:lumMod val="75000"/>
                  </a:schemeClr>
                </a:solidFill>
              </a:rPr>
              <a:t>Грюнвальд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 (1982 г.), Вена (1999 г.), Севилья (2002 г.), Александрия (2005 г.) – Александрийская декларация, Париж (2007 г.) – Парижская повестка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-161156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293" y="831988"/>
            <a:ext cx="8815154" cy="5544616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компоненты,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входящие в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понятие «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</a:rPr>
              <a:t>медийной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и информационной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грамотности»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ЮНЕСКО 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 err="1">
                <a:solidFill>
                  <a:schemeClr val="tx2">
                    <a:lumMod val="75000"/>
                  </a:schemeClr>
                </a:solidFill>
              </a:rPr>
              <a:t>Медийная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 грамотность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Информационная грамотность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Свобода самовыражения и информационная грамотность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Библиотечная грамотность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Новостная грамотность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Компьютерная грамотность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Интернет-грамотность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Цифровая грамотность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 err="1">
                <a:solidFill>
                  <a:schemeClr val="tx2">
                    <a:lumMod val="75000"/>
                  </a:schemeClr>
                </a:solidFill>
              </a:rPr>
              <a:t>Кинограмотность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Грамотность в использовании </a:t>
            </a:r>
            <a:r>
              <a:rPr lang="ru-RU" sz="5400" dirty="0" err="1">
                <a:solidFill>
                  <a:schemeClr val="tx2">
                    <a:lumMod val="75000"/>
                  </a:schemeClr>
                </a:solidFill>
              </a:rPr>
              <a:t>элект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tx2">
                    <a:lumMod val="75000"/>
                  </a:schemeClr>
                </a:solidFill>
              </a:rPr>
              <a:t>ронных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 игр</a:t>
            </a:r>
          </a:p>
          <a:p>
            <a:pPr marL="180000" lvl="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Телевизионная грамотность, грамотность в сфере рекламы</a:t>
            </a:r>
          </a:p>
          <a:p>
            <a:pPr marL="685800" indent="-685800">
              <a:spcBef>
                <a:spcPts val="600"/>
              </a:spcBef>
              <a:buFont typeface="Arial" pitchFamily="34" charset="0"/>
              <a:buChar char="•"/>
            </a:pP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37059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4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-161156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836712"/>
            <a:ext cx="7776864" cy="4824537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pPr>
              <a:defRPr/>
            </a:pPr>
            <a:r>
              <a:rPr lang="ru-RU" sz="6000" u="sng" dirty="0" err="1">
                <a:solidFill>
                  <a:schemeClr val="tx2">
                    <a:lumMod val="75000"/>
                  </a:schemeClr>
                </a:solidFill>
                <a:hlinkClick r:id="rId4"/>
              </a:rPr>
              <a:t>Медийная</a:t>
            </a:r>
            <a:r>
              <a:rPr lang="ru-RU" sz="6000" u="sng" dirty="0">
                <a:solidFill>
                  <a:schemeClr val="tx2">
                    <a:lumMod val="75000"/>
                  </a:schemeClr>
                </a:solidFill>
                <a:hlinkClick r:id="rId4"/>
              </a:rPr>
              <a:t> и информационная грамотность: программа обучения педагогов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ЮНЕСКО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ru-RU" sz="5400" dirty="0" err="1">
                <a:solidFill>
                  <a:schemeClr val="tx2">
                    <a:lumMod val="75000"/>
                  </a:schemeClr>
                </a:solidFill>
              </a:rPr>
              <a:t>медийная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 грамотность - «активное или пассивное восприятие и использование материалов медиа, включая их критическое восприятие и осознанную оценку, используемые ими методы и их влияние»</a:t>
            </a:r>
          </a:p>
          <a:p>
            <a:pPr>
              <a:spcBef>
                <a:spcPts val="1200"/>
              </a:spcBef>
              <a:defRPr/>
            </a:pP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информационная грамотность - «способность осознавать необходимость получения информации, а также находить, оценивать, эффективно использовать и распространять информацию в различных форматах».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91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-161156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268761"/>
            <a:ext cx="7596707" cy="4248472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pPr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Термин «</a:t>
            </a:r>
            <a:r>
              <a:rPr lang="ru-RU" sz="6000" dirty="0" err="1">
                <a:solidFill>
                  <a:schemeClr val="tx2">
                    <a:lumMod val="75000"/>
                  </a:schemeClr>
                </a:solidFill>
              </a:rPr>
              <a:t>медийная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 и информационная грамотность» «определяет основные компетенции, необходимые для  эффективного использования медиа и других поставщиков информации и развития навыков критического мышления и обучения на протяжении всей жизни для общения и реализации активной гражданской позиции» (</a:t>
            </a:r>
            <a:r>
              <a:rPr lang="ru-RU" sz="6000" u="sng" dirty="0">
                <a:solidFill>
                  <a:schemeClr val="tx2">
                    <a:lumMod val="75000"/>
                  </a:schemeClr>
                </a:solidFill>
                <a:hlinkClick r:id="rId4"/>
              </a:rPr>
              <a:t>Педагогические аспекты формирования </a:t>
            </a:r>
            <a:r>
              <a:rPr lang="ru-RU" sz="6000" u="sng" dirty="0" err="1">
                <a:solidFill>
                  <a:schemeClr val="tx2">
                    <a:lumMod val="75000"/>
                  </a:schemeClr>
                </a:solidFill>
                <a:hlinkClick r:id="rId4"/>
              </a:rPr>
              <a:t>медийной</a:t>
            </a:r>
            <a:r>
              <a:rPr lang="ru-RU" sz="6000" u="sng" dirty="0">
                <a:solidFill>
                  <a:schemeClr val="tx2">
                    <a:lumMod val="75000"/>
                  </a:schemeClr>
                </a:solidFill>
                <a:hlinkClick r:id="rId4"/>
              </a:rPr>
              <a:t> и информационной грамотности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, ЮНЕСКО, 2012).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Picture 3" descr="D:\GB2011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30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8640"/>
            <a:ext cx="4525888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Медиа грамотность и новый гуманизм</a:t>
            </a:r>
          </a:p>
          <a:p>
            <a:pPr marL="0" indent="0">
              <a:buFont typeface="Arial" charset="0"/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Применительно к образованию концепция нового гуманизма - новое кредо ЮНЕСКО - предполагает создание более инклюзивного общества, в котором каждый имеет право голоса в межкультурной коммуникации. Новый гуманизм выдвигает на первый план уважение к культурному разнообразию и формирование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медийной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грамотности во имя создания новой культуры и гармоничного мира.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8" name="Picture 3" descr="D:\GB2011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991521" cy="460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476673"/>
            <a:ext cx="3877816" cy="56166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Программа ЮНЕСКО обучения педагогов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медийной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  информационной грамотности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развитие системы компетенций и содействие в разработке учебных программ по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медийной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информационной грамотности в контексте образовательных систем различных стран.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5" name="Объект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980728"/>
            <a:ext cx="3028216" cy="4232592"/>
          </a:xfrm>
          <a:prstGeom prst="rect">
            <a:avLst/>
          </a:prstGeom>
        </p:spPr>
      </p:pic>
      <p:pic>
        <p:nvPicPr>
          <p:cNvPr id="8" name="Picture 3" descr="D:\GB2011\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0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8640"/>
            <a:ext cx="358978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Педагогические аспекты формирования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медийной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и информационной грамотности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ИИТО + Финское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общество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медиаобразования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Роль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медиацентров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(школы + библиотеки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27584" y="5661249"/>
            <a:ext cx="8243863" cy="115212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Двадцатая юбилейная международная  конференция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Крым’ 2013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Библиотеки и информационные ресурсы в современном мире науки, культуры, образования и бизнеса»</a:t>
            </a:r>
          </a:p>
          <a:p>
            <a:pPr algn="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Судак, Автономная Республика Крым, Украина  8–16 июня, 2013</a:t>
            </a:r>
            <a:r>
              <a:rPr lang="ru-RU" sz="1200" dirty="0">
                <a:latin typeface="Arial Narrow" pitchFamily="34" charset="0"/>
              </a:rPr>
              <a:t> г.</a:t>
            </a:r>
          </a:p>
        </p:txBody>
      </p:sp>
      <p:pic>
        <p:nvPicPr>
          <p:cNvPr id="8" name="Picture 5" descr="http://www.iite.unesco.org/image.php?mode=fit&amp;height=300&amp;width=300&amp;image=./pics/publications/en/covers/32147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2304256" cy="33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00" y="2226328"/>
            <a:ext cx="2376513" cy="3434922"/>
          </a:xfrm>
          <a:prstGeom prst="rect">
            <a:avLst/>
          </a:prstGeom>
        </p:spPr>
      </p:pic>
      <p:pic>
        <p:nvPicPr>
          <p:cNvPr id="10" name="Picture 3" descr="D:\GB2011\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79" y="-27384"/>
            <a:ext cx="1368425" cy="6556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29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2077</Words>
  <Application>Microsoft Office PowerPoint</Application>
  <PresentationFormat>Экран (4:3)</PresentationFormat>
  <Paragraphs>210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Обучение</vt:lpstr>
      <vt:lpstr>Медиа и информационная грамотность и открытые образовательные ресурсы в деятельности ИИТО ЮНЕСКО</vt:lpstr>
      <vt:lpstr>Медийная и информационная грамотность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Открытые образовательные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2013-06-10T09:29:40Z</dcterms:created>
  <dcterms:modified xsi:type="dcterms:W3CDTF">2013-06-10T13:46:25Z</dcterms:modified>
</cp:coreProperties>
</file>