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59" r:id="rId3"/>
    <p:sldId id="279" r:id="rId4"/>
    <p:sldId id="260" r:id="rId5"/>
    <p:sldId id="261" r:id="rId6"/>
    <p:sldId id="263" r:id="rId7"/>
    <p:sldId id="264" r:id="rId8"/>
    <p:sldId id="265" r:id="rId9"/>
    <p:sldId id="280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750" autoAdjust="0"/>
  </p:normalViewPr>
  <p:slideViewPr>
    <p:cSldViewPr>
      <p:cViewPr varScale="1">
        <p:scale>
          <a:sx n="48" d="100"/>
          <a:sy n="48" d="100"/>
        </p:scale>
        <p:origin x="-114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7C64C-0686-47D3-8948-F16B5859A8B9}" type="datetimeFigureOut">
              <a:rPr lang="ru-RU" smtClean="0"/>
              <a:pPr/>
              <a:t>20.11.2013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89D15D8-33AD-4F7D-B23A-28435FA9B2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7C64C-0686-47D3-8948-F16B5859A8B9}" type="datetimeFigureOut">
              <a:rPr lang="ru-RU" smtClean="0"/>
              <a:pPr/>
              <a:t>20.11.2013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15D8-33AD-4F7D-B23A-28435FA9B2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7C64C-0686-47D3-8948-F16B5859A8B9}" type="datetimeFigureOut">
              <a:rPr lang="ru-RU" smtClean="0"/>
              <a:pPr/>
              <a:t>20.11.2013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15D8-33AD-4F7D-B23A-28435FA9B2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7C64C-0686-47D3-8948-F16B5859A8B9}" type="datetimeFigureOut">
              <a:rPr lang="ru-RU" smtClean="0"/>
              <a:pPr/>
              <a:t>20.11.2013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89D15D8-33AD-4F7D-B23A-28435FA9B2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7C64C-0686-47D3-8948-F16B5859A8B9}" type="datetimeFigureOut">
              <a:rPr lang="ru-RU" smtClean="0"/>
              <a:pPr/>
              <a:t>20.11.2013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15D8-33AD-4F7D-B23A-28435FA9B2C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7C64C-0686-47D3-8948-F16B5859A8B9}" type="datetimeFigureOut">
              <a:rPr lang="ru-RU" smtClean="0"/>
              <a:pPr/>
              <a:t>20.11.2013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15D8-33AD-4F7D-B23A-28435FA9B2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7C64C-0686-47D3-8948-F16B5859A8B9}" type="datetimeFigureOut">
              <a:rPr lang="ru-RU" smtClean="0"/>
              <a:pPr/>
              <a:t>20.11.2013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289D15D8-33AD-4F7D-B23A-28435FA9B2C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7C64C-0686-47D3-8948-F16B5859A8B9}" type="datetimeFigureOut">
              <a:rPr lang="ru-RU" smtClean="0"/>
              <a:pPr/>
              <a:t>20.11.2013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15D8-33AD-4F7D-B23A-28435FA9B2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7C64C-0686-47D3-8948-F16B5859A8B9}" type="datetimeFigureOut">
              <a:rPr lang="ru-RU" smtClean="0"/>
              <a:pPr/>
              <a:t>20.11.2013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15D8-33AD-4F7D-B23A-28435FA9B2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7C64C-0686-47D3-8948-F16B5859A8B9}" type="datetimeFigureOut">
              <a:rPr lang="ru-RU" smtClean="0"/>
              <a:pPr/>
              <a:t>20.11.2013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15D8-33AD-4F7D-B23A-28435FA9B2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7C64C-0686-47D3-8948-F16B5859A8B9}" type="datetimeFigureOut">
              <a:rPr lang="ru-RU" smtClean="0"/>
              <a:pPr/>
              <a:t>20.11.2013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15D8-33AD-4F7D-B23A-28435FA9B2C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457C64C-0686-47D3-8948-F16B5859A8B9}" type="datetimeFigureOut">
              <a:rPr lang="ru-RU" smtClean="0"/>
              <a:pPr/>
              <a:t>20.11.2013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89D15D8-33AD-4F7D-B23A-28435FA9B2C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11560" y="620688"/>
            <a:ext cx="7992888" cy="3384376"/>
          </a:xfrm>
        </p:spPr>
        <p:txBody>
          <a:bodyPr>
            <a:normAutofit/>
          </a:bodyPr>
          <a:lstStyle/>
          <a:p>
            <a:r>
              <a:rPr lang="ru-RU" b="1" dirty="0" smtClean="0"/>
              <a:t>От читательской активности к читательской компетентности: опыт работы библиотек Новгородской области</a:t>
            </a:r>
            <a:endParaRPr lang="ru-RU" b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259632" y="4725144"/>
            <a:ext cx="6400800" cy="1752600"/>
          </a:xfrm>
        </p:spPr>
        <p:txBody>
          <a:bodyPr/>
          <a:lstStyle/>
          <a:p>
            <a:r>
              <a:rPr lang="ru-RU" b="1" i="1" dirty="0" smtClean="0">
                <a:solidFill>
                  <a:schemeClr val="tx1"/>
                </a:solidFill>
              </a:rPr>
              <a:t>Москва</a:t>
            </a:r>
          </a:p>
          <a:p>
            <a:r>
              <a:rPr lang="ru-RU" b="1" i="1" dirty="0" err="1" smtClean="0">
                <a:solidFill>
                  <a:schemeClr val="tx1"/>
                </a:solidFill>
              </a:rPr>
              <a:t>Перезидент-Отель</a:t>
            </a:r>
            <a:endParaRPr lang="ru-RU" b="1" i="1" dirty="0" smtClean="0">
              <a:solidFill>
                <a:schemeClr val="tx1"/>
              </a:solidFill>
            </a:endParaRPr>
          </a:p>
          <a:p>
            <a:r>
              <a:rPr lang="ru-RU" b="1" i="1" dirty="0" smtClean="0">
                <a:solidFill>
                  <a:schemeClr val="tx1"/>
                </a:solidFill>
              </a:rPr>
              <a:t>20 ноября 2013 года</a:t>
            </a:r>
            <a:endParaRPr lang="ru-RU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Arial Black" pitchFamily="34" charset="0"/>
              </a:rPr>
              <a:t>Нетрадиционные формы работы</a:t>
            </a:r>
            <a:endParaRPr lang="ru-RU" sz="2800" dirty="0">
              <a:latin typeface="Arial Black" pitchFamily="34" charset="0"/>
            </a:endParaRPr>
          </a:p>
        </p:txBody>
      </p:sp>
      <p:pic>
        <p:nvPicPr>
          <p:cNvPr id="7" name="Содержимое 6" descr="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390775"/>
            <a:ext cx="4191000" cy="3143250"/>
          </a:xfrm>
        </p:spPr>
      </p:pic>
      <p:pic>
        <p:nvPicPr>
          <p:cNvPr id="8" name="Содержимое 7" descr="a6026d97db0c19ba76f2c5c141efd324_XL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33625"/>
            <a:ext cx="4343400" cy="3257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Arial Black" pitchFamily="34" charset="0"/>
              </a:rPr>
              <a:t>Читательская активность подростков и молодежи</a:t>
            </a:r>
            <a:endParaRPr lang="ru-RU" sz="2800" dirty="0">
              <a:latin typeface="Arial Black" pitchFamily="34" charset="0"/>
            </a:endParaRPr>
          </a:p>
        </p:txBody>
      </p:sp>
      <p:pic>
        <p:nvPicPr>
          <p:cNvPr id="7" name="Содержимое 6" descr="IMG_508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564308"/>
            <a:ext cx="4191000" cy="2796183"/>
          </a:xfrm>
        </p:spPr>
      </p:pic>
      <p:pic>
        <p:nvPicPr>
          <p:cNvPr id="8" name="Содержимое 7" descr="IMG_5195wl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513469"/>
            <a:ext cx="4343400" cy="28978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«виртуальное»</a:t>
            </a:r>
            <a:endParaRPr lang="ru-RU" dirty="0"/>
          </a:p>
        </p:txBody>
      </p:sp>
      <p:pic>
        <p:nvPicPr>
          <p:cNvPr id="6" name="Содержимое 5" descr="kPIt2WdPLKc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564243"/>
            <a:ext cx="4191000" cy="2796313"/>
          </a:xfrm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Активная работа в «социальных сетях»</a:t>
            </a:r>
          </a:p>
          <a:p>
            <a:r>
              <a:rPr lang="ru-RU" dirty="0" err="1" smtClean="0"/>
              <a:t>Интернет-проекты</a:t>
            </a:r>
            <a:endParaRPr lang="ru-RU" dirty="0" smtClean="0"/>
          </a:p>
          <a:p>
            <a:r>
              <a:rPr lang="ru-RU" dirty="0" smtClean="0"/>
              <a:t>Подключение и продвижение ЭБС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</a:t>
            </a:r>
            <a:r>
              <a:rPr lang="ru-RU" dirty="0" err="1" smtClean="0"/>
              <a:t>Развиртуализация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6" name="Содержимое 5" descr="N03042013-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390775"/>
            <a:ext cx="4191000" cy="3143250"/>
          </a:xfrm>
        </p:spPr>
      </p:pic>
      <p:pic>
        <p:nvPicPr>
          <p:cNvPr id="7" name="Содержимое 6" descr="QUtiuZGuil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505886"/>
            <a:ext cx="4343400" cy="29130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 «взрослые»</a:t>
            </a:r>
            <a:endParaRPr lang="ru-RU" dirty="0"/>
          </a:p>
        </p:txBody>
      </p:sp>
      <p:pic>
        <p:nvPicPr>
          <p:cNvPr id="6" name="Содержимое 5" descr="_4.jpg_thumbnail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29437" y="1600200"/>
            <a:ext cx="3141726" cy="4724400"/>
          </a:xfrm>
        </p:spPr>
      </p:pic>
      <p:pic>
        <p:nvPicPr>
          <p:cNvPr id="7" name="Содержимое 6" descr="_13.jpg_thumbnail0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516014"/>
            <a:ext cx="4343400" cy="28927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Самореализация+творчество+чтение</a:t>
            </a:r>
            <a:endParaRPr lang="ru-RU" dirty="0"/>
          </a:p>
        </p:txBody>
      </p:sp>
      <p:pic>
        <p:nvPicPr>
          <p:cNvPr id="8" name="Содержимое 7" descr="y_144ff7a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334298"/>
            <a:ext cx="4343400" cy="3256204"/>
          </a:xfrm>
        </p:spPr>
      </p:pic>
      <p:pic>
        <p:nvPicPr>
          <p:cNvPr id="10" name="Содержимое 9" descr="_14.jpg_thumbnail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04800" y="2566764"/>
            <a:ext cx="4191000" cy="279127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Читательская компетентность</a:t>
            </a:r>
            <a:endParaRPr lang="ru-RU" dirty="0"/>
          </a:p>
        </p:txBody>
      </p:sp>
      <p:pic>
        <p:nvPicPr>
          <p:cNvPr id="6" name="Содержимое 5" descr="афиша_1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25334" y="1600200"/>
            <a:ext cx="3349932" cy="4724400"/>
          </a:xfrm>
        </p:spPr>
      </p:pic>
      <p:pic>
        <p:nvPicPr>
          <p:cNvPr id="7" name="Содержимое 6" descr="Афиша_Ярыш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43456" y="1600200"/>
            <a:ext cx="3352887" cy="4724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«Всего много и всего понемногу»</a:t>
            </a:r>
            <a:endParaRPr lang="ru-RU" dirty="0"/>
          </a:p>
        </p:txBody>
      </p:sp>
      <p:pic>
        <p:nvPicPr>
          <p:cNvPr id="6" name="Содержимое 5" descr="DSC0322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390775"/>
            <a:ext cx="4191000" cy="3143250"/>
          </a:xfrm>
        </p:spPr>
      </p:pic>
      <p:pic>
        <p:nvPicPr>
          <p:cNvPr id="9" name="Содержимое 8" descr="4SFRCULWg2Y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515165"/>
            <a:ext cx="4343400" cy="289446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Публичность и общедоступность</a:t>
            </a:r>
            <a:endParaRPr lang="ru-RU" dirty="0"/>
          </a:p>
        </p:txBody>
      </p:sp>
      <p:pic>
        <p:nvPicPr>
          <p:cNvPr id="7" name="Содержимое 6" descr="Афиша_ролевая игра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42328" y="1600200"/>
            <a:ext cx="3315943" cy="4724400"/>
          </a:xfrm>
        </p:spPr>
      </p:pic>
      <p:pic>
        <p:nvPicPr>
          <p:cNvPr id="8" name="Содержимое 7" descr="Афиша_Уотфорд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59384" y="1600200"/>
            <a:ext cx="3321032" cy="4724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Креативность</a:t>
            </a:r>
            <a:r>
              <a:rPr lang="ru-RU" dirty="0" smtClean="0"/>
              <a:t> и традиционность</a:t>
            </a:r>
            <a:endParaRPr lang="ru-RU" dirty="0"/>
          </a:p>
        </p:txBody>
      </p:sp>
      <p:pic>
        <p:nvPicPr>
          <p:cNvPr id="7" name="Содержимое 6" descr="bQBVi6SbrIc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390775"/>
            <a:ext cx="4191000" cy="3143250"/>
          </a:xfrm>
        </p:spPr>
      </p:pic>
      <p:pic>
        <p:nvPicPr>
          <p:cNvPr id="8" name="Содержимое 7" descr="Афиша_Поветкин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74710" y="1600200"/>
            <a:ext cx="3290380" cy="4724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457200" y="548680"/>
            <a:ext cx="4042792" cy="568863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Arial Black" pitchFamily="34" charset="0"/>
              </a:rPr>
              <a:t>В Национальной программе поддержки  и развития чтения определены две основные цели: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Arial Black" pitchFamily="34" charset="0"/>
              </a:rPr>
              <a:t>- Повышение читательской компетентности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Arial Black" pitchFamily="34" charset="0"/>
              </a:rPr>
              <a:t>- Рост читательской активности</a:t>
            </a:r>
            <a:endParaRPr lang="ru-RU" sz="2800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4" name="Содержимое 3" descr="UDpb-b2pIEI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932040" y="620688"/>
            <a:ext cx="3687386" cy="55446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Читательская активность и читательская компетентность</a:t>
            </a:r>
            <a:endParaRPr lang="ru-RU" dirty="0"/>
          </a:p>
        </p:txBody>
      </p:sp>
      <p:pic>
        <p:nvPicPr>
          <p:cNvPr id="7" name="Содержимое 6" descr="IMG_5241wl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564308"/>
            <a:ext cx="4191000" cy="2796183"/>
          </a:xfrm>
        </p:spPr>
      </p:pic>
      <p:pic>
        <p:nvPicPr>
          <p:cNvPr id="8" name="Содержимое 7" descr="_9.jpg_thumbnail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516014"/>
            <a:ext cx="4343400" cy="28927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1-nnbehzi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96536" cy="70474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95736" y="1844824"/>
            <a:ext cx="52565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Arial Black" pitchFamily="34" charset="0"/>
              </a:rPr>
              <a:t>Сочинения созданы лишь для умных людей, способных извлекать из них пользу. Глупцы читают без пользы книги, в которых заключен глубочайший смысл.</a:t>
            </a:r>
          </a:p>
          <a:p>
            <a:endParaRPr lang="ru-RU" sz="2400" b="1" i="1" dirty="0">
              <a:latin typeface="Arial Black" pitchFamily="34" charset="0"/>
            </a:endParaRPr>
          </a:p>
          <a:p>
            <a:pPr algn="r"/>
            <a:r>
              <a:rPr lang="ru-RU" sz="2400" b="1" i="1" dirty="0" smtClean="0">
                <a:latin typeface="Arial Black" pitchFamily="34" charset="0"/>
              </a:rPr>
              <a:t>Клод </a:t>
            </a:r>
            <a:r>
              <a:rPr lang="ru-RU" sz="2400" b="1" i="1" dirty="0" err="1" smtClean="0">
                <a:latin typeface="Arial Black" pitchFamily="34" charset="0"/>
              </a:rPr>
              <a:t>Адриан</a:t>
            </a:r>
            <a:r>
              <a:rPr lang="ru-RU" sz="2400" b="1" i="1" dirty="0" smtClean="0">
                <a:latin typeface="Arial Black" pitchFamily="34" charset="0"/>
              </a:rPr>
              <a:t> Гельвеций</a:t>
            </a:r>
            <a:endParaRPr lang="ru-RU" sz="2400" b="1" i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SHmDtQujl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0807" y="2348880"/>
            <a:ext cx="5716453" cy="40324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5576" y="764704"/>
            <a:ext cx="72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Arial Black" pitchFamily="34" charset="0"/>
              </a:rPr>
              <a:t>Спасибо за внимание!</a:t>
            </a:r>
            <a:endParaRPr lang="ru-RU" sz="40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124744"/>
            <a:ext cx="3008313" cy="4248472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Arial Black" pitchFamily="34" charset="0"/>
              </a:rPr>
              <a:t>Рост читательской активности (охвата и интенсивности) граждан – субъектов чтения, доведения ее уровня, соответствующего успешной </a:t>
            </a:r>
            <a:r>
              <a:rPr lang="ru-RU" sz="2000" dirty="0" err="1" smtClean="0">
                <a:solidFill>
                  <a:schemeClr val="tx1"/>
                </a:solidFill>
                <a:latin typeface="Arial Black" pitchFamily="34" charset="0"/>
              </a:rPr>
              <a:t>адапатации</a:t>
            </a:r>
            <a:r>
              <a:rPr lang="ru-RU" sz="2000" dirty="0" smtClean="0">
                <a:solidFill>
                  <a:schemeClr val="tx1"/>
                </a:solidFill>
                <a:latin typeface="Arial Black" pitchFamily="34" charset="0"/>
              </a:rPr>
              <a:t> в сложном, динамичном обществе…</a:t>
            </a:r>
            <a:endParaRPr lang="ru-RU" sz="2000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5" name="Содержимое 4" descr="_3.jpg_thumbnail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1231521"/>
            <a:ext cx="5340350" cy="355675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4176464" cy="4896544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Arial Black" pitchFamily="34" charset="0"/>
              </a:rPr>
              <a:t>Читательская компетентность – совокупность знаний навыков, позволяющих человеку отбирать, </a:t>
            </a:r>
            <a:r>
              <a:rPr lang="ru-RU" sz="2000" dirty="0" err="1" smtClean="0">
                <a:solidFill>
                  <a:schemeClr val="tx1"/>
                </a:solidFill>
                <a:latin typeface="Arial Black" pitchFamily="34" charset="0"/>
              </a:rPr>
              <a:t>понимать,организовы-вать</a:t>
            </a:r>
            <a:r>
              <a:rPr lang="ru-RU" sz="2000" dirty="0" smtClean="0">
                <a:solidFill>
                  <a:schemeClr val="tx1"/>
                </a:solidFill>
                <a:latin typeface="Arial Black" pitchFamily="34" charset="0"/>
              </a:rPr>
              <a:t> информацию, </a:t>
            </a:r>
            <a:r>
              <a:rPr lang="ru-RU" sz="2000" dirty="0" err="1" smtClean="0">
                <a:solidFill>
                  <a:schemeClr val="tx1"/>
                </a:solidFill>
                <a:latin typeface="Arial Black" pitchFamily="34" charset="0"/>
              </a:rPr>
              <a:t>представленую</a:t>
            </a:r>
            <a:r>
              <a:rPr lang="ru-RU" sz="2000" dirty="0" smtClean="0">
                <a:solidFill>
                  <a:schemeClr val="tx1"/>
                </a:solidFill>
                <a:latin typeface="Arial Black" pitchFamily="34" charset="0"/>
              </a:rPr>
              <a:t> в печатной(письменной) форме, и успешно ее использовать в личных </a:t>
            </a:r>
            <a:r>
              <a:rPr lang="ru-RU" sz="2000" dirty="0" err="1" smtClean="0">
                <a:solidFill>
                  <a:schemeClr val="tx1"/>
                </a:solidFill>
                <a:latin typeface="Arial Black" pitchFamily="34" charset="0"/>
              </a:rPr>
              <a:t>иобщественных</a:t>
            </a:r>
            <a:r>
              <a:rPr lang="ru-RU" sz="2000" dirty="0" smtClean="0">
                <a:solidFill>
                  <a:schemeClr val="tx1"/>
                </a:solidFill>
                <a:latin typeface="Arial Black" pitchFamily="34" charset="0"/>
              </a:rPr>
              <a:t> целях</a:t>
            </a:r>
            <a:endParaRPr lang="ru-RU" sz="2000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4" name="Содержимое 3" descr="QufTjHg0hL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99072" y="3140968"/>
            <a:ext cx="4077845" cy="34432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Читательскую активность можно измерить…</a:t>
            </a:r>
            <a:br>
              <a:rPr lang="ru-RU" sz="2800" dirty="0" smtClean="0">
                <a:solidFill>
                  <a:srgbClr val="C00000"/>
                </a:solidFill>
              </a:rPr>
            </a:br>
            <a:r>
              <a:rPr lang="ru-RU" sz="2800" dirty="0" smtClean="0">
                <a:solidFill>
                  <a:srgbClr val="C00000"/>
                </a:solidFill>
              </a:rPr>
              <a:t>и это - хорошо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625259_origina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09263" y="1554163"/>
            <a:ext cx="5877873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Статистические данные на 1.01.2013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Процент охвата населения – 44,2% (31 место РФ)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Число пользователей сократилось на 1,4 тыс. человек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Число «виртуальных» обращений выросло на 63, 6 тысячи обращений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Книговыдача понизилась на 47,1 тыс. экземпляров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Число посещений увеличилось на 17,1 тысячу человек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4b22e8d4b1fb6349c7d95bc5629e3c0_X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  <p:sp>
        <p:nvSpPr>
          <p:cNvPr id="5" name="TextBox 4"/>
          <p:cNvSpPr txBox="1"/>
          <p:nvPr/>
        </p:nvSpPr>
        <p:spPr>
          <a:xfrm>
            <a:off x="827584" y="836712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 Black" pitchFamily="34" charset="0"/>
              </a:rPr>
              <a:t>Читательская активность детей</a:t>
            </a:r>
            <a:endParaRPr lang="ru-RU" sz="24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Игра+творчество+чтение</a:t>
            </a:r>
            <a:endParaRPr lang="ru-RU" dirty="0"/>
          </a:p>
        </p:txBody>
      </p:sp>
      <p:pic>
        <p:nvPicPr>
          <p:cNvPr id="7" name="Содержимое 6" descr="ODqC8E6A6hs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28650" y="1600200"/>
            <a:ext cx="3543300" cy="4724400"/>
          </a:xfrm>
        </p:spPr>
      </p:pic>
      <p:pic>
        <p:nvPicPr>
          <p:cNvPr id="8" name="Содержимое 7" descr="big_447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33625"/>
            <a:ext cx="4343400" cy="3257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latin typeface="Arial Black" pitchFamily="34" charset="0"/>
              </a:rPr>
              <a:t>Традиционные формы работы с детьми</a:t>
            </a:r>
            <a:endParaRPr lang="ru-RU" sz="2800" dirty="0">
              <a:latin typeface="Arial Black" pitchFamily="34" charset="0"/>
            </a:endParaRPr>
          </a:p>
        </p:txBody>
      </p:sp>
      <p:pic>
        <p:nvPicPr>
          <p:cNvPr id="7" name="Содержимое 6" descr="6d1e5c49b492af74c789e86df6f68797_XL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390775"/>
            <a:ext cx="4191000" cy="3143250"/>
          </a:xfrm>
        </p:spPr>
      </p:pic>
      <p:pic>
        <p:nvPicPr>
          <p:cNvPr id="8" name="Содержимое 7" descr="aBw7RGI0sV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515165"/>
            <a:ext cx="4343400" cy="289446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256</TotalTime>
  <Words>238</Words>
  <Application>Microsoft Office PowerPoint</Application>
  <PresentationFormat>Экран (4:3)</PresentationFormat>
  <Paragraphs>37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Трек</vt:lpstr>
      <vt:lpstr>От читательской активности к читательской компетентности: опыт работы библиотек Новгородской области</vt:lpstr>
      <vt:lpstr>Слайд 2</vt:lpstr>
      <vt:lpstr>Слайд 3</vt:lpstr>
      <vt:lpstr>Читательская компетентность – совокупность знаний навыков, позволяющих человеку отбирать, понимать,организовы-вать информацию, представленую в печатной(письменной) форме, и успешно ее использовать в личных иобщественных целях</vt:lpstr>
      <vt:lpstr>Читательскую активность можно измерить… и это - хорошо</vt:lpstr>
      <vt:lpstr>Статистические данные на 1.01.2013</vt:lpstr>
      <vt:lpstr>Слайд 7</vt:lpstr>
      <vt:lpstr>Игра+творчество+чтение</vt:lpstr>
      <vt:lpstr>Традиционные формы работы с детьми</vt:lpstr>
      <vt:lpstr>Нетрадиционные формы работы</vt:lpstr>
      <vt:lpstr>Читательская активность подростков и молодежи</vt:lpstr>
      <vt:lpstr>«виртуальное»</vt:lpstr>
      <vt:lpstr>«Развиртуализация»</vt:lpstr>
      <vt:lpstr> «взрослые»</vt:lpstr>
      <vt:lpstr>Самореализация+творчество+чтение</vt:lpstr>
      <vt:lpstr>Читательская компетентность</vt:lpstr>
      <vt:lpstr>«Всего много и всего понемногу»</vt:lpstr>
      <vt:lpstr>Публичность и общедоступность</vt:lpstr>
      <vt:lpstr>Креативность и традиционность</vt:lpstr>
      <vt:lpstr>Читательская активность и читательская компетентность</vt:lpstr>
      <vt:lpstr>Слайд 21</vt:lpstr>
      <vt:lpstr>Слайд 22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60</cp:revision>
  <dcterms:created xsi:type="dcterms:W3CDTF">2013-11-19T16:30:18Z</dcterms:created>
  <dcterms:modified xsi:type="dcterms:W3CDTF">2013-11-19T20:47:49Z</dcterms:modified>
</cp:coreProperties>
</file>