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70" r:id="rId11"/>
    <p:sldId id="264" r:id="rId12"/>
    <p:sldId id="266" r:id="rId13"/>
    <p:sldId id="267" r:id="rId14"/>
    <p:sldId id="268" r:id="rId15"/>
    <p:sldId id="271" r:id="rId16"/>
    <p:sldId id="269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E548-0652-4CE6-B9A9-74E8F1E3C30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8873-A14B-4D42-87B3-DED1F4CB08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E548-0652-4CE6-B9A9-74E8F1E3C30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8873-A14B-4D42-87B3-DED1F4CB0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E548-0652-4CE6-B9A9-74E8F1E3C30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8873-A14B-4D42-87B3-DED1F4CB0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E548-0652-4CE6-B9A9-74E8F1E3C30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8873-A14B-4D42-87B3-DED1F4CB0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E548-0652-4CE6-B9A9-74E8F1E3C30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A48873-A14B-4D42-87B3-DED1F4CB08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E548-0652-4CE6-B9A9-74E8F1E3C30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8873-A14B-4D42-87B3-DED1F4CB0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E548-0652-4CE6-B9A9-74E8F1E3C30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8873-A14B-4D42-87B3-DED1F4CB0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E548-0652-4CE6-B9A9-74E8F1E3C30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8873-A14B-4D42-87B3-DED1F4CB0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E548-0652-4CE6-B9A9-74E8F1E3C30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8873-A14B-4D42-87B3-DED1F4CB0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E548-0652-4CE6-B9A9-74E8F1E3C30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8873-A14B-4D42-87B3-DED1F4CB0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DE548-0652-4CE6-B9A9-74E8F1E3C30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48873-A14B-4D42-87B3-DED1F4CB08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0DE548-0652-4CE6-B9A9-74E8F1E3C302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A48873-A14B-4D42-87B3-DED1F4CB087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920880" cy="216024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Практика работы </a:t>
            </a:r>
            <a:br>
              <a:rPr lang="ru-RU" dirty="0" smtClean="0"/>
            </a:br>
            <a:r>
              <a:rPr lang="ru-RU" dirty="0" smtClean="0"/>
              <a:t>по поддержке чтения </a:t>
            </a:r>
            <a:br>
              <a:rPr lang="ru-RU" dirty="0" smtClean="0"/>
            </a:br>
            <a:r>
              <a:rPr lang="ru-RU" dirty="0" smtClean="0"/>
              <a:t>в издательстве АСТ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4365104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Опыт социальных проектов АСТ  в 2012-2013  гг.</a:t>
            </a:r>
            <a:endParaRPr lang="ru-RU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Презентации именных коллекций. Регионы. Дмитров</a:t>
            </a:r>
            <a:endParaRPr lang="ru-RU" dirty="0"/>
          </a:p>
        </p:txBody>
      </p:sp>
      <p:pic>
        <p:nvPicPr>
          <p:cNvPr id="11266" name="Picture 2" descr="SDC10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29908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SDC100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30003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SDC10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9925" y="2924944"/>
            <a:ext cx="5244075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5608" y="0"/>
            <a:ext cx="3528392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Встречи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75393" cy="335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Швыдкой в Некрасовке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830" y="836712"/>
            <a:ext cx="429717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IMG_05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3744131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Бутман в Некрасовк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00475"/>
            <a:ext cx="4267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5608" y="0"/>
            <a:ext cx="3528392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Видеоролики</a:t>
            </a:r>
            <a:endParaRPr lang="ru-RU" dirty="0"/>
          </a:p>
        </p:txBody>
      </p:sp>
      <p:pic>
        <p:nvPicPr>
          <p:cNvPr id="8194" name="Picture 2" descr="Иконка Кабак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248" y="4653136"/>
            <a:ext cx="3624751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Иконка Макареви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60648"/>
            <a:ext cx="4320481" cy="262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Сванидзе_Тихий д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4267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Иконка Шахназар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2333" y="1340768"/>
            <a:ext cx="426166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632848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Сайт</a:t>
            </a: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55576" y="764704"/>
            <a:ext cx="7620000" cy="5905450"/>
            <a:chOff x="755576" y="764704"/>
            <a:chExt cx="7620000" cy="590545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764704"/>
              <a:ext cx="7620000" cy="3629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4365104"/>
              <a:ext cx="7620000" cy="2305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632848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ПРЕССА: новый образ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7407"/>
            <a:ext cx="4572000" cy="602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7326">
            <a:off x="158944" y="2112769"/>
            <a:ext cx="495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67282"/>
            <a:ext cx="3923928" cy="209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632848" cy="836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ПРЕССА: за новыми книжками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132" y="764704"/>
            <a:ext cx="4948868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3238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44778">
            <a:off x="100654" y="2176333"/>
            <a:ext cx="49625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632848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ТВ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2074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99592" y="3356992"/>
            <a:ext cx="7632848" cy="8367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Радио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0"/>
            <a:ext cx="5724128" cy="1988840"/>
          </a:xfrm>
        </p:spPr>
        <p:txBody>
          <a:bodyPr>
            <a:normAutofit/>
          </a:bodyPr>
          <a:lstStyle/>
          <a:p>
            <a:r>
              <a:rPr lang="ru-RU" dirty="0" smtClean="0"/>
              <a:t>Дети нам помогут!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5" name="Picture 2" descr="G:\СПЕЦПРОЕКТЫ\Обозреватель 3+\Дизайн\Мальчик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99236" cy="1628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9888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800" b="1" dirty="0" smtClean="0"/>
              <a:t>Общероссийская информационная детская </a:t>
            </a:r>
            <a:r>
              <a:rPr lang="ru-RU" sz="2800" b="1" dirty="0" smtClean="0"/>
              <a:t>кампания, или компания «</a:t>
            </a:r>
            <a:r>
              <a:rPr lang="ru-RU" sz="2800" b="1" dirty="0" err="1" smtClean="0"/>
              <a:t>Книжкин</a:t>
            </a:r>
            <a:r>
              <a:rPr lang="ru-RU" sz="2800" b="1" dirty="0" smtClean="0"/>
              <a:t> клуб»</a:t>
            </a:r>
            <a:endParaRPr lang="ru-RU" sz="2800" b="1" dirty="0" smtClean="0"/>
          </a:p>
        </p:txBody>
      </p:sp>
      <p:pic>
        <p:nvPicPr>
          <p:cNvPr id="11" name="Picture 3" descr="http://us.cdn4.123rf.com/168nwm/denisnata/denisnata1006/denisnata100600065/7093302-n----n--n-------------n------noe--n-----n---------n------n-n---------n-----sn--n---n---s-----n--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72408"/>
            <a:ext cx="2123728" cy="3185592"/>
          </a:xfrm>
          <a:prstGeom prst="rect">
            <a:avLst/>
          </a:prstGeom>
          <a:noFill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26160"/>
            <a:ext cx="3131840" cy="31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:\СПЕЦПРОЕКТЫ\Обозреватель 3+\Дизайн\KnijkinA5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589" y="197"/>
            <a:ext cx="4835888" cy="6857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СПЕЦПРОЕКТЫ\Обозреватель 3+\Дизайн\Мальчик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99236" cy="16288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Наши задачи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820472" cy="4799456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ru-RU" sz="2900" dirty="0" smtClean="0">
                <a:ea typeface="Calibri" pitchFamily="34" charset="0"/>
                <a:cs typeface="Times New Roman" pitchFamily="18" charset="0"/>
              </a:rPr>
              <a:t>Заинтересовать партнеров </a:t>
            </a:r>
            <a:r>
              <a:rPr lang="ru-RU" sz="2900" dirty="0" smtClean="0"/>
              <a:t>(библиотеки, книготорговые организации, школы, ДОУ, студии детского творчества, общественные организации, СМИ</a:t>
            </a:r>
            <a:r>
              <a:rPr lang="ru-RU" sz="2900" dirty="0" smtClean="0"/>
              <a:t>)</a:t>
            </a:r>
            <a:endParaRPr lang="ru-RU" sz="2900" dirty="0" smtClean="0">
              <a:ea typeface="Calibri" pitchFamily="34" charset="0"/>
              <a:cs typeface="Times New Roman" pitchFamily="18" charset="0"/>
            </a:endParaRPr>
          </a:p>
          <a:p>
            <a:pPr lvl="0">
              <a:spcAft>
                <a:spcPts val="1200"/>
              </a:spcAft>
            </a:pPr>
            <a:r>
              <a:rPr lang="ru-RU" sz="2900" dirty="0" smtClean="0">
                <a:ea typeface="Calibri" pitchFamily="34" charset="0"/>
                <a:cs typeface="Times New Roman" pitchFamily="18" charset="0"/>
              </a:rPr>
              <a:t>Дать возможность детям проявить таланты рассказчика, художника, актера, оратора</a:t>
            </a:r>
            <a:endParaRPr lang="ru-RU" sz="2900" dirty="0" smtClean="0">
              <a:ea typeface="Calibri" pitchFamily="34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9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900" dirty="0" smtClean="0">
                <a:ea typeface="Calibri" pitchFamily="34" charset="0"/>
                <a:cs typeface="Times New Roman" pitchFamily="18" charset="0"/>
              </a:rPr>
              <a:t>Популяризировать детские работы</a:t>
            </a:r>
            <a:endParaRPr lang="ru-RU" sz="2900" dirty="0" smtClean="0">
              <a:ea typeface="Calibri" pitchFamily="34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900" dirty="0" smtClean="0">
                <a:ea typeface="Calibri" pitchFamily="34" charset="0"/>
                <a:cs typeface="Times New Roman" pitchFamily="18" charset="0"/>
              </a:rPr>
              <a:t>Познакомить детей с экспертами – детскими писателями, художниками, актерами и режиссерами </a:t>
            </a:r>
            <a:endParaRPr lang="ru-RU" sz="2900" dirty="0" smtClean="0"/>
          </a:p>
          <a:p>
            <a:pPr lvl="0">
              <a:spcAft>
                <a:spcPts val="1200"/>
              </a:spcAft>
            </a:pPr>
            <a:endParaRPr lang="ru-RU" sz="1400" dirty="0" smtClean="0">
              <a:latin typeface="Arial" pitchFamily="34" charset="0"/>
            </a:endParaRPr>
          </a:p>
          <a:p>
            <a:pPr>
              <a:spcAft>
                <a:spcPts val="1200"/>
              </a:spcAft>
            </a:pPr>
            <a:endParaRPr lang="ru-RU" sz="1800" dirty="0" smtClean="0">
              <a:latin typeface="Arial" pitchFamily="34" charset="0"/>
            </a:endParaRPr>
          </a:p>
          <a:p>
            <a:pPr lvl="0">
              <a:spcAft>
                <a:spcPts val="1200"/>
              </a:spcAft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Способы поддержки чтения</a:t>
            </a:r>
            <a:endParaRPr lang="ru-RU" dirty="0"/>
          </a:p>
        </p:txBody>
      </p:sp>
      <p:pic>
        <p:nvPicPr>
          <p:cNvPr id="4" name="Содержимое 3" descr="Logo-KMJ-m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2658896" cy="1512168"/>
          </a:xfrm>
        </p:spPr>
      </p:pic>
      <p:pic>
        <p:nvPicPr>
          <p:cNvPr id="1026" name="Picture 2" descr="G:\СПЕЦПРОЕКТЫ\Обозреватель 3+\Дизайн\Мальчи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2699792" cy="1293650"/>
          </a:xfrm>
          <a:prstGeom prst="rect">
            <a:avLst/>
          </a:prstGeom>
          <a:noFill/>
        </p:spPr>
      </p:pic>
      <p:pic>
        <p:nvPicPr>
          <p:cNvPr id="1027" name="Picture 3" descr="G:\СПЕЦПРОЕКТЫ\Книги скорой помощи\Все картинки\марка\Марка-2_заклад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2700337" cy="901700"/>
          </a:xfrm>
          <a:prstGeom prst="rect">
            <a:avLst/>
          </a:prstGeom>
          <a:noFill/>
        </p:spPr>
      </p:pic>
      <p:pic>
        <p:nvPicPr>
          <p:cNvPr id="1028" name="Picture 4" descr="G:\СПЕЦПРОЕКТЫ\Народная книга\Школа 60-13\Дизайн\Логотипы\logo-narodna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73216"/>
            <a:ext cx="2741930" cy="13407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31840" y="1340768"/>
            <a:ext cx="601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Успехи и проблемы популяризации именных книжных коллекций лидеров общественного </a:t>
            </a:r>
            <a:r>
              <a:rPr lang="ru-RU" sz="2400" dirty="0" smtClean="0"/>
              <a:t>мнения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2708920"/>
            <a:ext cx="5940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Детская игра в </a:t>
            </a:r>
            <a:r>
              <a:rPr lang="ru-RU" sz="2400" dirty="0"/>
              <a:t>книжного обозревателя и литературного </a:t>
            </a:r>
            <a:r>
              <a:rPr lang="ru-RU" sz="2400" dirty="0" smtClean="0"/>
              <a:t>критика и партнерство издательств</a:t>
            </a:r>
            <a:r>
              <a:rPr lang="ru-RU" sz="2400" dirty="0"/>
              <a:t>, библиотек, школ, творческих студий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4326195"/>
            <a:ext cx="5940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Чтение ради спасения жизни, или первые шаги </a:t>
            </a:r>
            <a:r>
              <a:rPr lang="ru-RU" sz="2400" dirty="0" smtClean="0"/>
              <a:t>благотворительного </a:t>
            </a:r>
            <a:r>
              <a:rPr lang="ru-RU" sz="2400" dirty="0"/>
              <a:t>чтения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3848" y="5445224"/>
            <a:ext cx="5940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Читатель как соавтор большого писателя, или совместное </a:t>
            </a:r>
            <a:r>
              <a:rPr lang="ru-RU" sz="2400" dirty="0" smtClean="0"/>
              <a:t>издание актуальных </a:t>
            </a:r>
            <a:r>
              <a:rPr lang="ru-RU" sz="2400" dirty="0"/>
              <a:t>и социально значимых книг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198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6"/>
          <p:cNvSpPr txBox="1">
            <a:spLocks/>
          </p:cNvSpPr>
          <p:nvPr/>
        </p:nvSpPr>
        <p:spPr>
          <a:xfrm>
            <a:off x="0" y="44624"/>
            <a:ext cx="91440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sng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Knizhkin.com</a:t>
            </a:r>
            <a:r>
              <a:rPr kumimoji="0" lang="en-US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– главная коммуникационная площадка</a:t>
            </a: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835696" y="3284984"/>
            <a:ext cx="7308304" cy="328728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libri" pitchFamily="34" charset="0"/>
                <a:cs typeface="Times New Roman" pitchFamily="18" charset="0"/>
              </a:rPr>
              <a:t>Рассказываем о проекте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ru-RU" sz="2900" b="1" dirty="0" smtClean="0">
                <a:cs typeface="Times New Roman" pitchFamily="18" charset="0"/>
              </a:rPr>
              <a:t>Представляем участников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Популяризируем работы детей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ru-RU" sz="2900" b="1" noProof="0" dirty="0" smtClean="0">
                <a:cs typeface="Times New Roman" pitchFamily="18" charset="0"/>
              </a:rPr>
              <a:t>Представляем книжные новинки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9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Предлагаем  </a:t>
            </a:r>
            <a:r>
              <a:rPr lang="ru-RU" sz="2900" b="1" dirty="0" smtClean="0">
                <a:cs typeface="Times New Roman" pitchFamily="18" charset="0"/>
              </a:rPr>
              <a:t>рекламные материалы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Проводим</a:t>
            </a:r>
            <a:r>
              <a:rPr kumimoji="0" lang="ru-RU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ru-RU" sz="29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онлайн</a:t>
            </a:r>
            <a:r>
              <a:rPr kumimoji="0" lang="ru-RU" sz="2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встречи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lang="ru-RU" sz="2900" b="1" baseline="0" dirty="0" smtClean="0">
                <a:cs typeface="Times New Roman" pitchFamily="18" charset="0"/>
              </a:rPr>
              <a:t>Подводим</a:t>
            </a:r>
            <a:r>
              <a:rPr lang="ru-RU" sz="2900" b="1" dirty="0" smtClean="0">
                <a:cs typeface="Times New Roman" pitchFamily="18" charset="0"/>
              </a:rPr>
              <a:t> итоги и награждаем</a:t>
            </a:r>
            <a:endParaRPr kumimoji="0" lang="ru-RU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4932040" y="44624"/>
            <a:ext cx="421196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Чтение ради жизни</a:t>
            </a:r>
            <a:endParaRPr kumimoji="0" lang="ru-RU" sz="4100" b="1" i="0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76056" y="1705727"/>
            <a:ext cx="367240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Прибыль от продаж книг АСТ перечисляет детям.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Книги отмечаются знаком акции, полки выделаются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шелфтокерами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плакаты информируют о ребенке, которому надо помочь.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Проводятся встречи с участниками проекта в магазинах.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G:\СПЕЦПРОЕКТЫ\Книги скорой помощи\Все картинки\А3_Влад_Саша_ми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8541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6"/>
          <p:cNvSpPr txBox="1">
            <a:spLocks/>
          </p:cNvSpPr>
          <p:nvPr/>
        </p:nvSpPr>
        <p:spPr>
          <a:xfrm>
            <a:off x="683568" y="44624"/>
            <a:ext cx="8460432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Участники благотворительного</a:t>
            </a:r>
            <a:r>
              <a:rPr kumimoji="0" lang="ru-RU" sz="4100" b="1" i="0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марафона</a:t>
            </a:r>
            <a:endParaRPr kumimoji="0" lang="ru-RU" sz="4100" b="1" i="0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7544" y="1546937"/>
            <a:ext cx="835292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Проект идет при поддержке книготорговых организаций, писателей АСТ и участников проекта "Книги моей жизни".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Проект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поддержали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Людмила Улицкая, Александр Кабаков, Марина Степнова, Полина Дашкова, Эдвард Радзинский, Анатолий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Вассерман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Владимир Познер,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Сталик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Ханкишиев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Диана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Арбенина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Татьяна Соломатина, Павел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Санаев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Елена Колина, Андрей Макаревич, Александр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Адабашьян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Николай Сванидзе, Захар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Прилепин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Эдуард Тополь, Михаил Швыдкой, Павел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Санаев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Сергей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Шаргунов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Дмитрий Быков.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AM001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07" y="692696"/>
            <a:ext cx="4188777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56901" y="116632"/>
            <a:ext cx="5279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Марафон в Библио-Глобусе</a:t>
            </a:r>
            <a:endParaRPr lang="ru-RU" sz="32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819" name="Picture 3" descr="CAM00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6478" y="3861048"/>
            <a:ext cx="399752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CAM001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049" y="3914524"/>
            <a:ext cx="3923927" cy="2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20131020_171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692696"/>
            <a:ext cx="3923928" cy="313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26320" y="476672"/>
            <a:ext cx="4694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Марафон в библиотеках</a:t>
            </a:r>
            <a:endParaRPr lang="ru-RU" sz="32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8211" y="2852936"/>
            <a:ext cx="6976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80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80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755993"/>
            <a:ext cx="6588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- движение читателей-соиздателей</a:t>
            </a:r>
            <a:endParaRPr lang="ru-RU" sz="32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5842" name="Picture 2" descr="G:\СПЕЦПРОЕКТЫ\Народная книга\Школа 60-13\Дизайн\Логотипы\logo-narod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4671" cy="126876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79512" y="1948190"/>
            <a:ext cx="89644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Новый ш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аг в отношениях между издательствами и читателями, писателями и читателями, обществом и государством. </a:t>
            </a:r>
          </a:p>
          <a:p>
            <a:pPr marL="0" marR="0" lvl="0" indent="36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Стимулирует читателей выступать в роли соавторов больших писателей в создании книг.  </a:t>
            </a:r>
          </a:p>
          <a:p>
            <a:pPr marL="0" marR="0" lvl="0" indent="36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Появляется желание читать ради того, чтобы рассказать о себе, донести свою точку зрения.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548680"/>
            <a:ext cx="6588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№1 - с Людмилой Улицкой</a:t>
            </a:r>
            <a:endParaRPr lang="ru-RU" sz="3200" b="1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5842" name="Picture 2" descr="G:\СПЕЦПРОЕКТЫ\Народная книга\Школа 60-13\Дизайн\Логотипы\logo-narod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4671" cy="1268760"/>
          </a:xfrm>
          <a:prstGeom prst="rect">
            <a:avLst/>
          </a:prstGeom>
          <a:noFill/>
        </p:spPr>
      </p:pic>
      <p:pic>
        <p:nvPicPr>
          <p:cNvPr id="40964" name="Picture 4" descr="rec_A5(side1)_m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90321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3" y="1314891"/>
            <a:ext cx="3923928" cy="554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 descr="Безымянный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1708">
            <a:off x="3628563" y="3461458"/>
            <a:ext cx="2154505" cy="311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СПЕЦПРОЕКТЫ\Народная книга\Школа 60-13\Дизайн\Логотипы\logo-narod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9329" y="0"/>
            <a:ext cx="2594671" cy="1268760"/>
          </a:xfrm>
          <a:prstGeom prst="rect">
            <a:avLst/>
          </a:prstGeom>
          <a:noFill/>
        </p:spPr>
      </p:pic>
      <p:pic>
        <p:nvPicPr>
          <p:cNvPr id="38914" name="Picture 2" descr="G:\СПЕЦПРОЕКТЫ\Народная книга\Школа 60-13\Дизайн\Плакат послед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649"/>
            <a:ext cx="4860032" cy="6873649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932040" y="1349151"/>
            <a:ext cx="421196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Истории из своей школьной жизни расскажут нынешние дедушки и бабушки, папы и мамы, дети и внуки. </a:t>
            </a:r>
          </a:p>
          <a:p>
            <a:pPr marL="0" marR="0" lvl="0" indent="3048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Предложение рассказать правду о своей родной школе также получат деятели науки, культуры и народного образования.</a:t>
            </a: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Будет издана самая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Arial" pitchFamily="34" charset="0"/>
              </a:rPr>
              <a:t> честная история школьного воспитания и образования в России.</a:t>
            </a: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Генеральный партнер проекта - Российская государственная библиотека для молодежи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" y="-16050"/>
            <a:ext cx="9144001" cy="6874050"/>
            <a:chOff x="-1" y="-16050"/>
            <a:chExt cx="9144001" cy="6874050"/>
          </a:xfrm>
        </p:grpSpPr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16050"/>
              <a:ext cx="9144000" cy="4732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2780928"/>
              <a:ext cx="9144001" cy="4077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971600" y="1124744"/>
            <a:ext cx="7884368" cy="525658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 уважением</a:t>
            </a: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и наилучшими пожеланиями,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1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kumimoji="0" lang="ru-RU" sz="4100" b="1" i="0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Владимир Чернец,</a:t>
            </a:r>
          </a:p>
          <a:p>
            <a:pPr>
              <a:spcBef>
                <a:spcPct val="0"/>
              </a:spcBef>
            </a:pPr>
            <a:r>
              <a:rPr lang="ru-RU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Менеджер по спецпроектам издательства АСТ</a:t>
            </a:r>
            <a:endParaRPr lang="en-US" sz="41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u-RU" sz="4100" b="1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kumimoji="0" lang="ru-RU" sz="4100" b="1" i="0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Тел 8.916.96-9-71</a:t>
            </a:r>
          </a:p>
          <a:p>
            <a:pPr>
              <a:spcBef>
                <a:spcPct val="0"/>
              </a:spcBef>
            </a:pPr>
            <a:r>
              <a:rPr lang="en-US" sz="41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vladchernets@yandex.ru</a:t>
            </a:r>
            <a:endParaRPr kumimoji="0" lang="ru-RU" sz="4100" b="1" i="0" strike="noStrike" kern="1200" cap="none" spc="0" normalizeH="0" baseline="0" noProof="0" dirty="0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kumimoji="0" lang="ru-RU" sz="4100" b="1" i="0" strike="noStrike" kern="1200" cap="none" spc="0" normalizeH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lang="ru-RU" sz="4400" b="1" dirty="0" smtClean="0">
              <a:solidFill>
                <a:srgbClr val="FFC000"/>
              </a:solidFill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1" i="0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 рекомендаций книг до популяризации читателя</a:t>
            </a:r>
            <a:endParaRPr lang="ru-RU" dirty="0"/>
          </a:p>
        </p:txBody>
      </p:sp>
      <p:pic>
        <p:nvPicPr>
          <p:cNvPr id="4" name="Содержимое 3" descr="Logo-KMJ-m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8896" cy="1512168"/>
          </a:xfrm>
        </p:spPr>
      </p:pic>
      <p:sp>
        <p:nvSpPr>
          <p:cNvPr id="8" name="TextBox 7"/>
          <p:cNvSpPr txBox="1"/>
          <p:nvPr/>
        </p:nvSpPr>
        <p:spPr>
          <a:xfrm>
            <a:off x="3131840" y="1700808"/>
            <a:ext cx="601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Мероприятия проекта </a:t>
            </a:r>
            <a:endParaRPr lang="ru-RU" sz="24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492896"/>
            <a:ext cx="889248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>
              <a:spcAft>
                <a:spcPts val="1800"/>
              </a:spcAft>
              <a:buFont typeface="+mj-lt"/>
              <a:buAutoNum type="romanUcPeriod"/>
            </a:pPr>
            <a:r>
              <a:rPr lang="ru-RU" sz="2400" dirty="0" smtClean="0"/>
              <a:t> Формирование именных книжных коллекций лидеров общественного мнения – представителей литературы, театра, кино, </a:t>
            </a:r>
            <a:r>
              <a:rPr lang="ru-RU" sz="2400" dirty="0" smtClean="0"/>
              <a:t>науки, образования, телевидения, </a:t>
            </a:r>
            <a:r>
              <a:rPr lang="ru-RU" sz="2400" dirty="0" smtClean="0"/>
              <a:t>шоу-бизнеса</a:t>
            </a:r>
            <a:r>
              <a:rPr lang="ru-RU" sz="2400" dirty="0"/>
              <a:t>, </a:t>
            </a:r>
            <a:r>
              <a:rPr lang="ru-RU" sz="2400" dirty="0" smtClean="0"/>
              <a:t>политики</a:t>
            </a:r>
          </a:p>
          <a:p>
            <a:pPr indent="360000">
              <a:spcAft>
                <a:spcPts val="1800"/>
              </a:spcAft>
              <a:buFont typeface="+mj-lt"/>
              <a:buAutoNum type="romanUcPeriod"/>
            </a:pPr>
            <a:r>
              <a:rPr lang="ru-RU" sz="2400" dirty="0" smtClean="0"/>
              <a:t>Презентации книжных коллекций и их авторов в книжных магазинах и библиотеках</a:t>
            </a:r>
          </a:p>
          <a:p>
            <a:pPr indent="360000">
              <a:spcAft>
                <a:spcPts val="1800"/>
              </a:spcAft>
              <a:buFont typeface="+mj-lt"/>
              <a:buAutoNum type="romanUcPeriod"/>
            </a:pPr>
            <a:r>
              <a:rPr lang="ru-RU" sz="2400" dirty="0" smtClean="0"/>
              <a:t>Популяризации участников проекта в Интернете и СМИ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-99392"/>
            <a:ext cx="554461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80" y="908720"/>
            <a:ext cx="565212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>
              <a:spcAft>
                <a:spcPts val="1800"/>
              </a:spcAft>
            </a:pPr>
            <a:r>
              <a:rPr lang="ru-RU" dirty="0"/>
              <a:t>Диана </a:t>
            </a:r>
            <a:r>
              <a:rPr lang="ru-RU" dirty="0" err="1"/>
              <a:t>Арбенина</a:t>
            </a:r>
            <a:r>
              <a:rPr lang="ru-RU" dirty="0"/>
              <a:t>, Дмитрий Быков, Михаил </a:t>
            </a:r>
            <a:r>
              <a:rPr lang="ru-RU" dirty="0" err="1"/>
              <a:t>Веллер</a:t>
            </a:r>
            <a:r>
              <a:rPr lang="ru-RU" dirty="0"/>
              <a:t>, Юрий Вяземский, Дмитрий </a:t>
            </a:r>
            <a:r>
              <a:rPr lang="ru-RU" dirty="0" err="1"/>
              <a:t>Глуховский</a:t>
            </a:r>
            <a:r>
              <a:rPr lang="ru-RU" dirty="0"/>
              <a:t>, Александр </a:t>
            </a:r>
            <a:r>
              <a:rPr lang="ru-RU" dirty="0" err="1"/>
              <a:t>Иличевский</a:t>
            </a:r>
            <a:r>
              <a:rPr lang="ru-RU" dirty="0"/>
              <a:t>, Александр Кабаков, Илья </a:t>
            </a:r>
            <a:r>
              <a:rPr lang="ru-RU" dirty="0" err="1"/>
              <a:t>Лагутенко</a:t>
            </a:r>
            <a:r>
              <a:rPr lang="ru-RU" dirty="0"/>
              <a:t>, Андрей Макаревич, Андрей Максимов, Владимир Познер, Карен Шахназаров, Наталия </a:t>
            </a:r>
            <a:r>
              <a:rPr lang="ru-RU" dirty="0" err="1"/>
              <a:t>Басовская</a:t>
            </a:r>
            <a:r>
              <a:rPr lang="ru-RU" dirty="0"/>
              <a:t>, Михаил Швыдкой, Вячеслав Зайцев, Сергей Юрский, Игорь Бутман, Александр </a:t>
            </a:r>
            <a:r>
              <a:rPr lang="ru-RU" dirty="0" err="1"/>
              <a:t>Адабашьян</a:t>
            </a:r>
            <a:r>
              <a:rPr lang="ru-RU" dirty="0"/>
              <a:t>, Станислав Говорухин, Михаил </a:t>
            </a:r>
            <a:r>
              <a:rPr lang="ru-RU" dirty="0" err="1"/>
              <a:t>Казиник</a:t>
            </a:r>
            <a:r>
              <a:rPr lang="ru-RU" dirty="0"/>
              <a:t>, Владимир Алеников, Евгений Ясин, Николай Сванидзе, Александр </a:t>
            </a:r>
            <a:r>
              <a:rPr lang="ru-RU" dirty="0" err="1"/>
              <a:t>Городницкий</a:t>
            </a:r>
            <a:r>
              <a:rPr lang="ru-RU" dirty="0"/>
              <a:t>, Юрий Грымов, Сергей Урсуляк, Полина Дашкова, Михаил Ефремов, Евгений Евтушенко, Захар </a:t>
            </a:r>
            <a:r>
              <a:rPr lang="ru-RU" dirty="0" err="1"/>
              <a:t>Прилепин</a:t>
            </a:r>
            <a:r>
              <a:rPr lang="ru-RU" dirty="0"/>
              <a:t>, Вениамин Смехов, Борис Немцов, Дмитрий Зимин, Юрий Купер, Владимир </a:t>
            </a:r>
            <a:r>
              <a:rPr lang="ru-RU" dirty="0" err="1"/>
              <a:t>Долинский</a:t>
            </a:r>
            <a:r>
              <a:rPr lang="ru-RU" dirty="0"/>
              <a:t>, </a:t>
            </a:r>
            <a:r>
              <a:rPr lang="ru-RU" dirty="0" err="1"/>
              <a:t>Нонна</a:t>
            </a:r>
            <a:r>
              <a:rPr lang="ru-RU" dirty="0"/>
              <a:t> Гришаева, Георгий </a:t>
            </a:r>
            <a:r>
              <a:rPr lang="ru-RU" dirty="0" err="1"/>
              <a:t>Натансон</a:t>
            </a:r>
            <a:r>
              <a:rPr lang="ru-RU" dirty="0"/>
              <a:t>, Екатерина </a:t>
            </a:r>
            <a:r>
              <a:rPr lang="ru-RU" dirty="0" err="1"/>
              <a:t>Вильмонт</a:t>
            </a:r>
            <a:r>
              <a:rPr lang="ru-RU" dirty="0"/>
              <a:t>, Владимир Мирзоев, Юлия </a:t>
            </a:r>
            <a:r>
              <a:rPr lang="ru-RU" dirty="0" err="1"/>
              <a:t>Рутберг</a:t>
            </a:r>
            <a:r>
              <a:rPr lang="ru-RU" dirty="0"/>
              <a:t>, Павел Гусев, Виктор Шендерович, Алексей Венедиктов, Андрей </a:t>
            </a:r>
            <a:r>
              <a:rPr lang="ru-RU" dirty="0" err="1"/>
              <a:t>Бильджо</a:t>
            </a:r>
            <a:r>
              <a:rPr lang="ru-RU" dirty="0"/>
              <a:t>, Александр Журбин, Денис </a:t>
            </a:r>
            <a:r>
              <a:rPr lang="ru-RU" dirty="0" err="1"/>
              <a:t>Мацуев</a:t>
            </a:r>
            <a:r>
              <a:rPr lang="ru-RU" dirty="0"/>
              <a:t>, Денис Драгунский, Эдуард Успенский</a:t>
            </a:r>
            <a:r>
              <a:rPr lang="ru-RU" dirty="0" smtClean="0"/>
              <a:t>, Олег Новиков, Ирина </a:t>
            </a:r>
            <a:r>
              <a:rPr lang="ru-RU" dirty="0"/>
              <a:t>Прохорова, Евгений Князев.</a:t>
            </a:r>
          </a:p>
          <a:p>
            <a:endParaRPr lang="ru-RU" sz="2400" dirty="0"/>
          </a:p>
        </p:txBody>
      </p:sp>
      <p:pic>
        <p:nvPicPr>
          <p:cNvPr id="6" name="Picture 2" descr="Роллап_м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88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Презентации именных коллекций. Стенд</a:t>
            </a:r>
            <a:endParaRPr lang="ru-RU" dirty="0"/>
          </a:p>
        </p:txBody>
      </p:sp>
      <p:pic>
        <p:nvPicPr>
          <p:cNvPr id="4" name="Содержимое 3" descr="Logo-KMJ-m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8896" cy="1512168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612457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2 сторона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7831" y="4077072"/>
            <a:ext cx="4996169" cy="257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Презентации именных коллекций. Листовки </a:t>
            </a:r>
            <a:endParaRPr lang="ru-RU" dirty="0"/>
          </a:p>
        </p:txBody>
      </p:sp>
      <p:pic>
        <p:nvPicPr>
          <p:cNvPr id="3076" name="Picture 4" descr="2 сторо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31545">
            <a:off x="281349" y="3043122"/>
            <a:ext cx="4819291" cy="247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2 сторона-1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340768"/>
            <a:ext cx="6096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Презентации именных коллекций. Наклейки</a:t>
            </a:r>
            <a:endParaRPr lang="ru-RU" dirty="0"/>
          </a:p>
        </p:txBody>
      </p:sp>
      <p:pic>
        <p:nvPicPr>
          <p:cNvPr id="4" name="Содержимое 3" descr="Logo-KMJ-m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8896" cy="1512168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20800">
            <a:off x="365612" y="2844536"/>
            <a:ext cx="26098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93316">
            <a:off x="6548998" y="4935612"/>
            <a:ext cx="2514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844824"/>
            <a:ext cx="24003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301208"/>
            <a:ext cx="24003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58528">
            <a:off x="3324361" y="2292725"/>
            <a:ext cx="23907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363061">
            <a:off x="3751990" y="4949210"/>
            <a:ext cx="23717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Презентации именных коллекций. Оформление полок</a:t>
            </a:r>
            <a:endParaRPr lang="ru-RU" dirty="0"/>
          </a:p>
        </p:txBody>
      </p:sp>
      <p:pic>
        <p:nvPicPr>
          <p:cNvPr id="7170" name="Picture 2" descr="Shelftalker-Govoruhin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878396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Shelftalker-Yasin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9" y="4149080"/>
            <a:ext cx="909768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Презентации именных коллекций</a:t>
            </a:r>
            <a:endParaRPr lang="ru-RU" dirty="0"/>
          </a:p>
        </p:txBody>
      </p:sp>
      <p:pic>
        <p:nvPicPr>
          <p:cNvPr id="4" name="Содержимое 3" descr="Logo-KMJ-mi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8896" cy="1512168"/>
          </a:xfr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07759"/>
            <a:ext cx="6652791" cy="498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350</TotalTime>
  <Words>614</Words>
  <Application>Microsoft Office PowerPoint</Application>
  <PresentationFormat>Экран (4:3)</PresentationFormat>
  <Paragraphs>73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Практика работы  по поддержке чтения  в издательстве АСТ</vt:lpstr>
      <vt:lpstr>Способы поддержки чтения</vt:lpstr>
      <vt:lpstr>От рекомендаций книг до популяризации читателя</vt:lpstr>
      <vt:lpstr>Участники проекта</vt:lpstr>
      <vt:lpstr>Презентации именных коллекций. Стенд</vt:lpstr>
      <vt:lpstr>Презентации именных коллекций. Листовки </vt:lpstr>
      <vt:lpstr>Презентации именных коллекций. Наклейки</vt:lpstr>
      <vt:lpstr>Презентации именных коллекций. Оформление полок</vt:lpstr>
      <vt:lpstr>Презентации именных коллекций</vt:lpstr>
      <vt:lpstr>Презентации именных коллекций. Регионы. Дмитров</vt:lpstr>
      <vt:lpstr>Встречи</vt:lpstr>
      <vt:lpstr>Видеоролики</vt:lpstr>
      <vt:lpstr>Сайт</vt:lpstr>
      <vt:lpstr>ПРЕССА: новый образ</vt:lpstr>
      <vt:lpstr>ПРЕССА: за новыми книжками</vt:lpstr>
      <vt:lpstr>ТВ</vt:lpstr>
      <vt:lpstr>Дети нам помогут! </vt:lpstr>
      <vt:lpstr>Слайд 18</vt:lpstr>
      <vt:lpstr>Наши задачи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работы  по поддержке чтения  в издательстве АСТ</dc:title>
  <dc:creator>Максим</dc:creator>
  <cp:lastModifiedBy>Максим</cp:lastModifiedBy>
  <cp:revision>44</cp:revision>
  <dcterms:created xsi:type="dcterms:W3CDTF">2013-11-18T09:55:14Z</dcterms:created>
  <dcterms:modified xsi:type="dcterms:W3CDTF">2013-11-18T15:45:41Z</dcterms:modified>
</cp:coreProperties>
</file>