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23"/>
  </p:notesMasterIdLst>
  <p:sldIdLst>
    <p:sldId id="256" r:id="rId2"/>
    <p:sldId id="257" r:id="rId3"/>
    <p:sldId id="258" r:id="rId4"/>
    <p:sldId id="259" r:id="rId5"/>
    <p:sldId id="281" r:id="rId6"/>
    <p:sldId id="260" r:id="rId7"/>
    <p:sldId id="263" r:id="rId8"/>
    <p:sldId id="264" r:id="rId9"/>
    <p:sldId id="265" r:id="rId10"/>
    <p:sldId id="267" r:id="rId11"/>
    <p:sldId id="269" r:id="rId12"/>
    <p:sldId id="270" r:id="rId13"/>
    <p:sldId id="273" r:id="rId14"/>
    <p:sldId id="274" r:id="rId15"/>
    <p:sldId id="275" r:id="rId16"/>
    <p:sldId id="276" r:id="rId17"/>
    <p:sldId id="277" r:id="rId18"/>
    <p:sldId id="278" r:id="rId19"/>
    <p:sldId id="279" r:id="rId20"/>
    <p:sldId id="280" r:id="rId21"/>
    <p:sldId id="261" r:id="rId2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2" d="100"/>
          <a:sy n="92" d="100"/>
        </p:scale>
        <p:origin x="540"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‹Nº›</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819639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2440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8649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9619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6928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15" name="Shape 115"/>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extLst>
      <p:ext uri="{BB962C8B-B14F-4D97-AF65-F5344CB8AC3E}">
        <p14:creationId xmlns:p14="http://schemas.microsoft.com/office/powerpoint/2010/main" val="3423656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22" name="Shape 12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21</a:t>
            </a:fld>
            <a:endParaRPr lang="en-US"/>
          </a:p>
        </p:txBody>
      </p:sp>
    </p:spTree>
    <p:extLst>
      <p:ext uri="{BB962C8B-B14F-4D97-AF65-F5344CB8AC3E}">
        <p14:creationId xmlns:p14="http://schemas.microsoft.com/office/powerpoint/2010/main" val="2255334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‹Nº›</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‹Nº›</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Título vertical y texto">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‹Nº›</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‹Nº›</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‹Nº›</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‹Nº›</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‹Nº›</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‹Nº›</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‹Nº›</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‹Nº›</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‹Nº›</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‹Nº›</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sfinquel@gmail.co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685800" y="2708919"/>
            <a:ext cx="7772400" cy="1296143"/>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1" i="0" u="none" strike="noStrike" cap="none" dirty="0">
                <a:solidFill>
                  <a:schemeClr val="bg2"/>
                </a:solidFill>
                <a:latin typeface="Calibri"/>
                <a:ea typeface="Calibri"/>
                <a:cs typeface="Calibri"/>
                <a:sym typeface="Calibri"/>
              </a:rPr>
              <a:t>“Driving a Culture of Open Government using MIL in Latin America”</a:t>
            </a:r>
            <a:br>
              <a:rPr lang="en-US" sz="3959" b="0" i="0" u="none" strike="noStrike" cap="none" dirty="0">
                <a:solidFill>
                  <a:schemeClr val="bg2"/>
                </a:solidFill>
                <a:latin typeface="Calibri"/>
                <a:ea typeface="Calibri"/>
                <a:cs typeface="Calibri"/>
                <a:sym typeface="Calibri"/>
              </a:rPr>
            </a:br>
            <a:br>
              <a:rPr lang="en-US" sz="3959" b="0" i="0" u="none" strike="noStrike" cap="none" dirty="0">
                <a:solidFill>
                  <a:schemeClr val="dk1"/>
                </a:solidFill>
                <a:latin typeface="Calibri"/>
                <a:ea typeface="Calibri"/>
                <a:cs typeface="Calibri"/>
                <a:sym typeface="Calibri"/>
              </a:rPr>
            </a:br>
            <a:r>
              <a:rPr lang="en-US" sz="2160" b="0" i="0" u="none" strike="noStrike" cap="none" dirty="0">
                <a:solidFill>
                  <a:schemeClr val="dk1"/>
                </a:solidFill>
                <a:latin typeface="Calibri"/>
                <a:ea typeface="Calibri"/>
                <a:cs typeface="Calibri"/>
                <a:sym typeface="Calibri"/>
              </a:rPr>
              <a:t>Susana Finquelievich</a:t>
            </a:r>
            <a:br>
              <a:rPr lang="en-US" sz="2160" b="0" i="0" u="none" strike="noStrike" cap="none" dirty="0">
                <a:solidFill>
                  <a:schemeClr val="dk1"/>
                </a:solidFill>
                <a:latin typeface="Calibri"/>
                <a:ea typeface="Calibri"/>
                <a:cs typeface="Calibri"/>
                <a:sym typeface="Calibri"/>
              </a:rPr>
            </a:br>
            <a:r>
              <a:rPr lang="en-US" sz="2160" b="0" i="0" u="none" strike="noStrike" cap="none" dirty="0">
                <a:solidFill>
                  <a:schemeClr val="dk1"/>
                </a:solidFill>
                <a:latin typeface="Calibri"/>
                <a:ea typeface="Calibri"/>
                <a:cs typeface="Calibri"/>
                <a:sym typeface="Calibri"/>
              </a:rPr>
              <a:t>National Council of Scientific and Technological Research - CONICET</a:t>
            </a:r>
            <a:br>
              <a:rPr lang="en-US" sz="2160" b="0" i="0" u="none" strike="noStrike" cap="none" dirty="0">
                <a:solidFill>
                  <a:schemeClr val="dk1"/>
                </a:solidFill>
                <a:latin typeface="Calibri"/>
                <a:ea typeface="Calibri"/>
                <a:cs typeface="Calibri"/>
                <a:sym typeface="Calibri"/>
              </a:rPr>
            </a:br>
            <a:r>
              <a:rPr lang="en-US" sz="2160" b="0" i="0" u="none" strike="noStrike" cap="none" dirty="0">
                <a:solidFill>
                  <a:schemeClr val="dk1"/>
                </a:solidFill>
                <a:latin typeface="Calibri"/>
                <a:ea typeface="Calibri"/>
                <a:cs typeface="Calibri"/>
                <a:sym typeface="Calibri"/>
              </a:rPr>
              <a:t>Universidad de Buenos Aires</a:t>
            </a:r>
            <a:br>
              <a:rPr lang="en-US" sz="2160" b="0" i="0" u="none" strike="noStrike" cap="none" dirty="0">
                <a:solidFill>
                  <a:schemeClr val="dk1"/>
                </a:solidFill>
                <a:latin typeface="Calibri"/>
                <a:ea typeface="Calibri"/>
                <a:cs typeface="Calibri"/>
                <a:sym typeface="Calibri"/>
              </a:rPr>
            </a:br>
            <a:r>
              <a:rPr lang="en-US" sz="2160" b="0" i="0" u="none" strike="noStrike" cap="none" dirty="0">
                <a:solidFill>
                  <a:schemeClr val="dk1"/>
                </a:solidFill>
                <a:latin typeface="Calibri"/>
                <a:ea typeface="Calibri"/>
                <a:cs typeface="Calibri"/>
                <a:sym typeface="Calibri"/>
              </a:rPr>
              <a:t>Argentina</a:t>
            </a:r>
            <a:br>
              <a:rPr lang="en-US" sz="2430" b="1" i="0" u="none" strike="noStrike" cap="none" dirty="0">
                <a:solidFill>
                  <a:schemeClr val="dk1"/>
                </a:solidFill>
                <a:latin typeface="Calibri"/>
                <a:ea typeface="Calibri"/>
                <a:cs typeface="Calibri"/>
                <a:sym typeface="Calibri"/>
              </a:rPr>
            </a:br>
            <a:br>
              <a:rPr lang="en-US" sz="3959" b="0" i="0" u="none" strike="noStrike" cap="none" dirty="0">
                <a:solidFill>
                  <a:schemeClr val="dk1"/>
                </a:solidFill>
                <a:latin typeface="Calibri"/>
                <a:ea typeface="Calibri"/>
                <a:cs typeface="Calibri"/>
                <a:sym typeface="Calibri"/>
              </a:rPr>
            </a:br>
            <a:endParaRPr lang="en-US" sz="3959" b="0" i="0" u="none" strike="noStrike" cap="none" dirty="0">
              <a:solidFill>
                <a:schemeClr val="dk1"/>
              </a:solidFill>
              <a:latin typeface="Calibri"/>
              <a:ea typeface="Calibri"/>
              <a:cs typeface="Calibri"/>
              <a:sym typeface="Calibri"/>
            </a:endParaRPr>
          </a:p>
        </p:txBody>
      </p:sp>
      <p:sp>
        <p:nvSpPr>
          <p:cNvPr id="90" name="Shape 90"/>
          <p:cNvSpPr txBox="1">
            <a:spLocks noGrp="1"/>
          </p:cNvSpPr>
          <p:nvPr>
            <p:ph type="subTitle" idx="1"/>
          </p:nvPr>
        </p:nvSpPr>
        <p:spPr>
          <a:xfrm>
            <a:off x="1331640" y="5085183"/>
            <a:ext cx="6400799" cy="1368151"/>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buClr>
                <a:schemeClr val="dk1"/>
              </a:buClr>
              <a:buSzPct val="25000"/>
              <a:buFont typeface="Arial"/>
              <a:buNone/>
            </a:pPr>
            <a:r>
              <a:rPr lang="en-US" sz="1520" b="1" i="0" u="none" strike="noStrike" cap="none" dirty="0">
                <a:solidFill>
                  <a:schemeClr val="dk1"/>
                </a:solidFill>
                <a:latin typeface="Calibri"/>
                <a:ea typeface="Calibri"/>
                <a:cs typeface="Calibri"/>
                <a:sym typeface="Calibri"/>
              </a:rPr>
              <a:t>International conference “Media and Information Literacy for Building a Culture of Open Government”</a:t>
            </a:r>
            <a:br>
              <a:rPr lang="en-US" sz="1520" b="0" i="0" u="none" strike="noStrike" cap="none" dirty="0">
                <a:solidFill>
                  <a:schemeClr val="dk1"/>
                </a:solidFill>
                <a:latin typeface="Calibri"/>
                <a:ea typeface="Calibri"/>
                <a:cs typeface="Calibri"/>
                <a:sym typeface="Calibri"/>
              </a:rPr>
            </a:br>
            <a:r>
              <a:rPr lang="en-US" sz="1520" b="0" i="0" u="none" strike="noStrike" cap="none" dirty="0" err="1">
                <a:solidFill>
                  <a:schemeClr val="dk1"/>
                </a:solidFill>
                <a:latin typeface="Calibri"/>
                <a:ea typeface="Calibri"/>
                <a:cs typeface="Calibri"/>
                <a:sym typeface="Calibri"/>
              </a:rPr>
              <a:t>Khanty-Mansiysk</a:t>
            </a:r>
            <a:r>
              <a:rPr lang="en-US" sz="1520" b="0" i="0" u="none" strike="noStrike" cap="none" dirty="0">
                <a:solidFill>
                  <a:schemeClr val="dk1"/>
                </a:solidFill>
                <a:latin typeface="Calibri"/>
                <a:ea typeface="Calibri"/>
                <a:cs typeface="Calibri"/>
                <a:sym typeface="Calibri"/>
              </a:rPr>
              <a:t>, Russian Federation</a:t>
            </a:r>
            <a:br>
              <a:rPr lang="en-US" sz="1520" b="0" i="0" u="none" strike="noStrike" cap="none" dirty="0">
                <a:solidFill>
                  <a:schemeClr val="dk1"/>
                </a:solidFill>
                <a:latin typeface="Calibri"/>
                <a:ea typeface="Calibri"/>
                <a:cs typeface="Calibri"/>
                <a:sym typeface="Calibri"/>
              </a:rPr>
            </a:br>
            <a:r>
              <a:rPr lang="en-US" sz="1520" b="0" i="0" u="none" strike="noStrike" cap="none" dirty="0">
                <a:solidFill>
                  <a:schemeClr val="dk1"/>
                </a:solidFill>
                <a:latin typeface="Calibri"/>
                <a:ea typeface="Calibri"/>
                <a:cs typeface="Calibri"/>
                <a:sym typeface="Calibri"/>
              </a:rPr>
              <a:t>June 6-8, 2016</a:t>
            </a:r>
            <a:br>
              <a:rPr lang="en-US" sz="1520" b="0" i="0" u="none" strike="noStrike" cap="none" dirty="0">
                <a:solidFill>
                  <a:srgbClr val="888888"/>
                </a:solidFill>
                <a:latin typeface="Calibri"/>
                <a:ea typeface="Calibri"/>
                <a:cs typeface="Calibri"/>
                <a:sym typeface="Calibri"/>
              </a:rPr>
            </a:br>
            <a:br>
              <a:rPr lang="en-US" sz="1520" b="0" i="0" u="none" strike="noStrike" cap="none" dirty="0">
                <a:solidFill>
                  <a:srgbClr val="888888"/>
                </a:solidFill>
                <a:latin typeface="Calibri"/>
                <a:ea typeface="Calibri"/>
                <a:cs typeface="Calibri"/>
                <a:sym typeface="Calibri"/>
              </a:rPr>
            </a:br>
            <a:endParaRPr lang="en-US" sz="1520" b="0" i="0" u="none" strike="noStrike" cap="none" dirty="0">
              <a:solidFill>
                <a:srgbClr val="888888"/>
              </a:solidFill>
              <a:latin typeface="Calibri"/>
              <a:ea typeface="Calibri"/>
              <a:cs typeface="Calibri"/>
              <a:sym typeface="Calibri"/>
            </a:endParaRPr>
          </a:p>
        </p:txBody>
      </p:sp>
      <p:pic>
        <p:nvPicPr>
          <p:cNvPr id="91" name="Shape 91"/>
          <p:cNvPicPr preferRelativeResize="0"/>
          <p:nvPr/>
        </p:nvPicPr>
        <p:blipFill rotWithShape="1">
          <a:blip r:embed="rId3">
            <a:alphaModFix/>
          </a:blip>
          <a:srcRect/>
          <a:stretch/>
        </p:blipFill>
        <p:spPr>
          <a:xfrm>
            <a:off x="7164288" y="116631"/>
            <a:ext cx="1495424" cy="857250"/>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4000" dirty="0">
                <a:solidFill>
                  <a:schemeClr val="bg2"/>
                </a:solidFill>
              </a:rPr>
              <a:t>Can OG </a:t>
            </a:r>
            <a:r>
              <a:rPr lang="es-AR" sz="4000" dirty="0" err="1">
                <a:solidFill>
                  <a:schemeClr val="bg2"/>
                </a:solidFill>
              </a:rPr>
              <a:t>regain</a:t>
            </a:r>
            <a:r>
              <a:rPr lang="es-AR" sz="4000" dirty="0">
                <a:solidFill>
                  <a:schemeClr val="bg2"/>
                </a:solidFill>
              </a:rPr>
              <a:t> </a:t>
            </a:r>
            <a:r>
              <a:rPr lang="es-AR" sz="4000" dirty="0" err="1">
                <a:solidFill>
                  <a:schemeClr val="bg2"/>
                </a:solidFill>
              </a:rPr>
              <a:t>citizens´confidence</a:t>
            </a:r>
            <a:r>
              <a:rPr lang="es-AR" sz="4000" dirty="0">
                <a:solidFill>
                  <a:schemeClr val="bg2"/>
                </a:solidFill>
              </a:rPr>
              <a:t> in LA </a:t>
            </a:r>
            <a:r>
              <a:rPr lang="es-AR" sz="4000" dirty="0" err="1">
                <a:solidFill>
                  <a:schemeClr val="bg2"/>
                </a:solidFill>
              </a:rPr>
              <a:t>governments</a:t>
            </a:r>
            <a:r>
              <a:rPr lang="es-AR" sz="4000" dirty="0">
                <a:solidFill>
                  <a:schemeClr val="bg2"/>
                </a:solidFill>
              </a:rPr>
              <a:t>?</a:t>
            </a:r>
          </a:p>
        </p:txBody>
      </p:sp>
      <p:sp>
        <p:nvSpPr>
          <p:cNvPr id="3" name="Marcador de texto 2"/>
          <p:cNvSpPr>
            <a:spLocks noGrp="1"/>
          </p:cNvSpPr>
          <p:nvPr>
            <p:ph type="body" idx="1"/>
          </p:nvPr>
        </p:nvSpPr>
        <p:spPr/>
        <p:txBody>
          <a:bodyPr/>
          <a:lstStyle/>
          <a:p>
            <a:r>
              <a:rPr lang="en-US" dirty="0"/>
              <a:t> Given the governmental corruption scandals that have shaken some Latin American countries in 2015 and 2016 (Argentina, Brazil, Mexico, etc.), it is important for governments to regain trust from their citizens</a:t>
            </a:r>
          </a:p>
          <a:p>
            <a:r>
              <a:rPr lang="en-US" dirty="0"/>
              <a:t> Open government is a tool to achieve this confidence, which in turn can facilitate administrative performances </a:t>
            </a:r>
          </a:p>
          <a:p>
            <a:pPr marL="203200" indent="0">
              <a:buNone/>
            </a:pPr>
            <a:br>
              <a:rPr lang="en-US" dirty="0"/>
            </a:br>
            <a:endParaRPr lang="es-AR" dirty="0"/>
          </a:p>
        </p:txBody>
      </p:sp>
    </p:spTree>
    <p:extLst>
      <p:ext uri="{BB962C8B-B14F-4D97-AF65-F5344CB8AC3E}">
        <p14:creationId xmlns:p14="http://schemas.microsoft.com/office/powerpoint/2010/main" val="3874157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7"/>
            <a:ext cx="8229600" cy="762593"/>
          </a:xfrm>
        </p:spPr>
        <p:txBody>
          <a:bodyPr/>
          <a:lstStyle/>
          <a:p>
            <a:r>
              <a:rPr lang="es-AR" dirty="0" err="1">
                <a:solidFill>
                  <a:schemeClr val="bg2"/>
                </a:solidFill>
              </a:rPr>
              <a:t>The</a:t>
            </a:r>
            <a:r>
              <a:rPr lang="es-AR" dirty="0">
                <a:solidFill>
                  <a:schemeClr val="bg2"/>
                </a:solidFill>
              </a:rPr>
              <a:t> </a:t>
            </a:r>
            <a:r>
              <a:rPr lang="es-AR" dirty="0" err="1">
                <a:solidFill>
                  <a:schemeClr val="bg2"/>
                </a:solidFill>
              </a:rPr>
              <a:t>advances</a:t>
            </a:r>
            <a:endParaRPr lang="es-AR" dirty="0">
              <a:solidFill>
                <a:schemeClr val="bg2"/>
              </a:solidFill>
            </a:endParaRPr>
          </a:p>
        </p:txBody>
      </p:sp>
      <p:sp>
        <p:nvSpPr>
          <p:cNvPr id="3" name="Marcador de texto 2"/>
          <p:cNvSpPr>
            <a:spLocks noGrp="1"/>
          </p:cNvSpPr>
          <p:nvPr>
            <p:ph type="body" idx="1"/>
          </p:nvPr>
        </p:nvSpPr>
        <p:spPr>
          <a:xfrm>
            <a:off x="457200" y="1160060"/>
            <a:ext cx="8229600" cy="4966103"/>
          </a:xfrm>
        </p:spPr>
        <p:txBody>
          <a:bodyPr/>
          <a:lstStyle/>
          <a:p>
            <a:r>
              <a:rPr lang="en-US" sz="2800" dirty="0"/>
              <a:t>In 2015, the OGP included 15 governments of Latin America and the Caribbean </a:t>
            </a:r>
          </a:p>
          <a:p>
            <a:r>
              <a:rPr lang="en-US" sz="2800" dirty="0"/>
              <a:t> Some cases (Chile, Colombia, Mexico and Uruguay, large cities in Argentina and Brazil, etc.), have taken a global lead in establishing strategic plans and functioning budgets for the implementation of the UN 2030 Agenda, OG strategies, and statistic modernization initiatives</a:t>
            </a:r>
          </a:p>
          <a:p>
            <a:r>
              <a:rPr lang="en-US" sz="2800" dirty="0"/>
              <a:t>This includes a better use of digital technology and data openness</a:t>
            </a:r>
          </a:p>
          <a:p>
            <a:pPr marL="203200" indent="0">
              <a:buNone/>
            </a:pPr>
            <a:br>
              <a:rPr lang="en-US" dirty="0"/>
            </a:br>
            <a:endParaRPr lang="es-AR" dirty="0"/>
          </a:p>
        </p:txBody>
      </p:sp>
    </p:spTree>
    <p:extLst>
      <p:ext uri="{BB962C8B-B14F-4D97-AF65-F5344CB8AC3E}">
        <p14:creationId xmlns:p14="http://schemas.microsoft.com/office/powerpoint/2010/main" val="191320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solidFill>
                  <a:schemeClr val="bg2"/>
                </a:solidFill>
              </a:rPr>
              <a:t>HINDERING FACTORS</a:t>
            </a:r>
          </a:p>
        </p:txBody>
      </p:sp>
      <p:sp>
        <p:nvSpPr>
          <p:cNvPr id="3" name="Marcador de texto 2"/>
          <p:cNvSpPr>
            <a:spLocks noGrp="1"/>
          </p:cNvSpPr>
          <p:nvPr>
            <p:ph type="body" idx="1"/>
          </p:nvPr>
        </p:nvSpPr>
        <p:spPr/>
        <p:txBody>
          <a:bodyPr/>
          <a:lstStyle/>
          <a:p>
            <a:r>
              <a:rPr lang="en-US" sz="2800" dirty="0"/>
              <a:t>The main challenge to OG in LAC is corruption </a:t>
            </a:r>
          </a:p>
          <a:p>
            <a:r>
              <a:rPr lang="en-US" sz="2800" dirty="0"/>
              <a:t> The corrupt employ armies of lawyers, consultants, accountants and bankers to create foreign holding companies registered in places (Panama, Bahamas,  the British Virgin Islands…) where no questions are asked about the origin of the wealth</a:t>
            </a:r>
          </a:p>
          <a:p>
            <a:r>
              <a:rPr lang="en-US" sz="2800" dirty="0"/>
              <a:t> Citizens share a sensation of incredulity and distrust towards their governments. </a:t>
            </a:r>
          </a:p>
          <a:p>
            <a:pPr marL="203200" indent="0">
              <a:buNone/>
            </a:pPr>
            <a:endParaRPr lang="es-AR" dirty="0"/>
          </a:p>
        </p:txBody>
      </p:sp>
    </p:spTree>
    <p:extLst>
      <p:ext uri="{BB962C8B-B14F-4D97-AF65-F5344CB8AC3E}">
        <p14:creationId xmlns:p14="http://schemas.microsoft.com/office/powerpoint/2010/main" val="2435665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sz="4000" dirty="0">
                <a:solidFill>
                  <a:schemeClr val="bg2"/>
                </a:solidFill>
              </a:rPr>
              <a:t>Lack or insufficiency of information regarding Open Government</a:t>
            </a:r>
            <a:endParaRPr lang="es-AR" sz="4000" dirty="0">
              <a:solidFill>
                <a:schemeClr val="bg2"/>
              </a:solidFill>
            </a:endParaRPr>
          </a:p>
        </p:txBody>
      </p:sp>
      <p:sp>
        <p:nvSpPr>
          <p:cNvPr id="3" name="2 Marcador de texto"/>
          <p:cNvSpPr>
            <a:spLocks noGrp="1"/>
          </p:cNvSpPr>
          <p:nvPr>
            <p:ph type="body" idx="1"/>
          </p:nvPr>
        </p:nvSpPr>
        <p:spPr/>
        <p:txBody>
          <a:bodyPr/>
          <a:lstStyle/>
          <a:p>
            <a:r>
              <a:rPr lang="en-GB" dirty="0"/>
              <a:t> </a:t>
            </a:r>
            <a:r>
              <a:rPr lang="en-GB" sz="2800" dirty="0"/>
              <a:t>Empirical research has shown that most citizens in Latin America ignore that they can use public information through governmental portals</a:t>
            </a:r>
          </a:p>
          <a:p>
            <a:r>
              <a:rPr lang="en-GB" sz="2800" dirty="0"/>
              <a:t> Even if national and local governments display their advances in OG in specialized events, they fail in communicating them to common citizens</a:t>
            </a:r>
            <a:br>
              <a:rPr lang="es-AR" sz="2800" dirty="0"/>
            </a:br>
            <a:endParaRPr lang="es-AR"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5892" y="4353768"/>
            <a:ext cx="2428875"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5307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sz="4000" dirty="0">
                <a:solidFill>
                  <a:schemeClr val="bg2"/>
                </a:solidFill>
              </a:rPr>
              <a:t>Misuse of the Internet by governmental officials</a:t>
            </a:r>
            <a:endParaRPr lang="es-AR" sz="4000" dirty="0">
              <a:solidFill>
                <a:schemeClr val="bg2"/>
              </a:solidFill>
            </a:endParaRPr>
          </a:p>
        </p:txBody>
      </p:sp>
      <p:sp>
        <p:nvSpPr>
          <p:cNvPr id="3" name="2 Marcador de texto"/>
          <p:cNvSpPr>
            <a:spLocks noGrp="1"/>
          </p:cNvSpPr>
          <p:nvPr>
            <p:ph type="body" idx="1"/>
          </p:nvPr>
        </p:nvSpPr>
        <p:spPr/>
        <p:txBody>
          <a:bodyPr/>
          <a:lstStyle/>
          <a:p>
            <a:r>
              <a:rPr lang="en-GB" dirty="0"/>
              <a:t> </a:t>
            </a:r>
            <a:r>
              <a:rPr lang="en-GB" sz="2800" dirty="0"/>
              <a:t>Although the Internet has great potential to improve government– citizen relations…</a:t>
            </a:r>
          </a:p>
          <a:p>
            <a:r>
              <a:rPr lang="en-GB" sz="2800" dirty="0"/>
              <a:t>… many governments at all levels have not taken full advantage of this potential to improve Web site features to enhance Web-enabled governance through online citizen participation in the policy process </a:t>
            </a:r>
            <a:endParaRPr lang="es-AR" sz="2800" dirty="0"/>
          </a:p>
          <a:p>
            <a:pPr marL="203200" indent="0">
              <a:buNone/>
            </a:pPr>
            <a:endParaRPr lang="es-AR"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4346" y="4430246"/>
            <a:ext cx="1731696" cy="1959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122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sz="4000" dirty="0" err="1">
                <a:solidFill>
                  <a:schemeClr val="bg2"/>
                </a:solidFill>
              </a:rPr>
              <a:t>Lack</a:t>
            </a:r>
            <a:r>
              <a:rPr lang="es-AR" sz="4000" dirty="0">
                <a:solidFill>
                  <a:schemeClr val="bg2"/>
                </a:solidFill>
              </a:rPr>
              <a:t> of </a:t>
            </a:r>
            <a:r>
              <a:rPr lang="es-AR" sz="4000" dirty="0" err="1">
                <a:solidFill>
                  <a:schemeClr val="bg2"/>
                </a:solidFill>
              </a:rPr>
              <a:t>transparency</a:t>
            </a:r>
            <a:endParaRPr lang="es-AR" sz="4000" dirty="0">
              <a:solidFill>
                <a:schemeClr val="bg2"/>
              </a:solidFill>
            </a:endParaRPr>
          </a:p>
        </p:txBody>
      </p:sp>
      <p:sp>
        <p:nvSpPr>
          <p:cNvPr id="3" name="2 Marcador de texto"/>
          <p:cNvSpPr>
            <a:spLocks noGrp="1"/>
          </p:cNvSpPr>
          <p:nvPr>
            <p:ph type="body" idx="1"/>
          </p:nvPr>
        </p:nvSpPr>
        <p:spPr/>
        <p:txBody>
          <a:bodyPr/>
          <a:lstStyle/>
          <a:p>
            <a:r>
              <a:rPr lang="en-US" sz="2800" dirty="0"/>
              <a:t>In spite of discourses about transparency, many governments do not display genuine information</a:t>
            </a:r>
          </a:p>
          <a:p>
            <a:r>
              <a:rPr lang="en-US" sz="2800" dirty="0"/>
              <a:t> For example, many local governments display their staff´s salaries in an Excel table. This is no guarantee of true information, as would be the reproduction staff´s salaries receipts</a:t>
            </a:r>
          </a:p>
          <a:p>
            <a:r>
              <a:rPr lang="en-US" sz="2800" dirty="0"/>
              <a:t> Transparency and access to information help create channels for citizen participation and identify deficiencies in both the public and private sectors that might become entry points for corrupt practices</a:t>
            </a:r>
            <a:endParaRPr lang="es-AR" sz="2800" dirty="0"/>
          </a:p>
        </p:txBody>
      </p:sp>
    </p:spTree>
    <p:extLst>
      <p:ext uri="{BB962C8B-B14F-4D97-AF65-F5344CB8AC3E}">
        <p14:creationId xmlns:p14="http://schemas.microsoft.com/office/powerpoint/2010/main" val="4270286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1436"/>
            <a:ext cx="8229600" cy="1019597"/>
          </a:xfrm>
        </p:spPr>
        <p:txBody>
          <a:bodyPr/>
          <a:lstStyle/>
          <a:p>
            <a:r>
              <a:rPr lang="en-US" sz="4000" dirty="0">
                <a:solidFill>
                  <a:schemeClr val="bg2"/>
                </a:solidFill>
              </a:rPr>
              <a:t>How can MIL enable the construction of a culture for Open Government? </a:t>
            </a:r>
            <a:br>
              <a:rPr lang="en-US" sz="4000" dirty="0">
                <a:solidFill>
                  <a:schemeClr val="bg2"/>
                </a:solidFill>
              </a:rPr>
            </a:br>
            <a:br>
              <a:rPr lang="en-US" dirty="0"/>
            </a:br>
            <a:br>
              <a:rPr lang="en-US" dirty="0"/>
            </a:br>
            <a:endParaRPr lang="es-AR" dirty="0"/>
          </a:p>
        </p:txBody>
      </p:sp>
      <p:sp>
        <p:nvSpPr>
          <p:cNvPr id="3" name="2 Marcador de texto"/>
          <p:cNvSpPr>
            <a:spLocks noGrp="1"/>
          </p:cNvSpPr>
          <p:nvPr>
            <p:ph type="body" idx="1"/>
          </p:nvPr>
        </p:nvSpPr>
        <p:spPr/>
        <p:txBody>
          <a:bodyPr/>
          <a:lstStyle/>
          <a:p>
            <a:r>
              <a:rPr lang="en-US" sz="2800" dirty="0"/>
              <a:t>MIL is addressed to the development of knowledge and to the conscience and practice of media´s users’ rights</a:t>
            </a:r>
          </a:p>
          <a:p>
            <a:r>
              <a:rPr lang="en-US" sz="2800" dirty="0"/>
              <a:t> MIL helps citizens to Identify attacks to users’ rights, violence, discrimination, etc.</a:t>
            </a:r>
          </a:p>
          <a:p>
            <a:r>
              <a:rPr lang="en-US" sz="2800" dirty="0"/>
              <a:t> MIL helps the development of citizenship, but also enhances cognitive skills: selection of information, credible sources, analysis of information, interpretation, validation of information critical analysis</a:t>
            </a:r>
            <a:endParaRPr lang="es-AR" sz="2800" dirty="0"/>
          </a:p>
        </p:txBody>
      </p:sp>
    </p:spTree>
    <p:extLst>
      <p:ext uri="{BB962C8B-B14F-4D97-AF65-F5344CB8AC3E}">
        <p14:creationId xmlns:p14="http://schemas.microsoft.com/office/powerpoint/2010/main" val="3296999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4669" y="793019"/>
            <a:ext cx="8569466" cy="624618"/>
          </a:xfrm>
        </p:spPr>
        <p:txBody>
          <a:bodyPr/>
          <a:lstStyle/>
          <a:p>
            <a:br>
              <a:rPr lang="en-US" sz="4000" dirty="0"/>
            </a:br>
            <a:br>
              <a:rPr lang="en-US" sz="4000" dirty="0"/>
            </a:br>
            <a:r>
              <a:rPr lang="en-US" sz="4000" dirty="0">
                <a:solidFill>
                  <a:schemeClr val="bg2"/>
                </a:solidFill>
              </a:rPr>
              <a:t>MIL can help Latin American citizens to:</a:t>
            </a:r>
            <a:br>
              <a:rPr lang="en-US" sz="4000" dirty="0">
                <a:solidFill>
                  <a:schemeClr val="bg2"/>
                </a:solidFill>
              </a:rPr>
            </a:br>
            <a:br>
              <a:rPr lang="en-US" dirty="0"/>
            </a:br>
            <a:endParaRPr lang="es-AR" dirty="0"/>
          </a:p>
        </p:txBody>
      </p:sp>
      <p:sp>
        <p:nvSpPr>
          <p:cNvPr id="3" name="2 Marcador de texto"/>
          <p:cNvSpPr>
            <a:spLocks noGrp="1"/>
          </p:cNvSpPr>
          <p:nvPr>
            <p:ph type="body" idx="1"/>
          </p:nvPr>
        </p:nvSpPr>
        <p:spPr/>
        <p:txBody>
          <a:bodyPr/>
          <a:lstStyle/>
          <a:p>
            <a:pPr fontAlgn="base"/>
            <a:r>
              <a:rPr lang="en-US" sz="2400" dirty="0"/>
              <a:t>Understand why and how governmental information, as well as </a:t>
            </a:r>
            <a:r>
              <a:rPr lang="en-US" sz="2800" dirty="0"/>
              <a:t>media</a:t>
            </a:r>
            <a:r>
              <a:rPr lang="en-US" sz="2400" dirty="0"/>
              <a:t> and other information providers are important for the construction of democratic societies and for social and economic development</a:t>
            </a:r>
          </a:p>
          <a:p>
            <a:pPr fontAlgn="base"/>
            <a:r>
              <a:rPr lang="en-US" sz="2400" dirty="0"/>
              <a:t>Identify their own individual and communities´ needs regarding governmental information</a:t>
            </a:r>
          </a:p>
          <a:p>
            <a:pPr fontAlgn="base"/>
            <a:r>
              <a:rPr lang="en-US" sz="2400" dirty="0"/>
              <a:t>Locate, access, interpret, evaluate, and organize information from governments, media, and other information providers</a:t>
            </a:r>
          </a:p>
          <a:p>
            <a:pPr marL="203200" indent="0">
              <a:buNone/>
            </a:pPr>
            <a:br>
              <a:rPr lang="en-US" sz="2400" dirty="0"/>
            </a:br>
            <a:endParaRPr lang="es-AR" sz="24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3121" y="4943222"/>
            <a:ext cx="28479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1119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MIL can </a:t>
            </a:r>
            <a:r>
              <a:rPr lang="es-AR" dirty="0" err="1"/>
              <a:t>also</a:t>
            </a:r>
            <a:r>
              <a:rPr lang="es-AR" dirty="0"/>
              <a:t> </a:t>
            </a:r>
            <a:r>
              <a:rPr lang="es-AR" dirty="0" err="1"/>
              <a:t>help</a:t>
            </a:r>
            <a:r>
              <a:rPr lang="es-AR" dirty="0"/>
              <a:t> to:</a:t>
            </a:r>
          </a:p>
        </p:txBody>
      </p:sp>
      <p:sp>
        <p:nvSpPr>
          <p:cNvPr id="3" name="2 Marcador de texto"/>
          <p:cNvSpPr>
            <a:spLocks noGrp="1"/>
          </p:cNvSpPr>
          <p:nvPr>
            <p:ph type="body" idx="1"/>
          </p:nvPr>
        </p:nvSpPr>
        <p:spPr>
          <a:xfrm>
            <a:off x="457200" y="1269508"/>
            <a:ext cx="8229600" cy="4856656"/>
          </a:xfrm>
        </p:spPr>
        <p:txBody>
          <a:bodyPr/>
          <a:lstStyle/>
          <a:p>
            <a:pPr fontAlgn="base"/>
            <a:r>
              <a:rPr lang="en-US" sz="2800" dirty="0"/>
              <a:t>Share, stock, and co-create information</a:t>
            </a:r>
          </a:p>
          <a:p>
            <a:pPr fontAlgn="base"/>
            <a:r>
              <a:rPr lang="en-US" sz="2800" dirty="0"/>
              <a:t>Contribute information to national, regional, and/or local governments</a:t>
            </a:r>
          </a:p>
          <a:p>
            <a:pPr fontAlgn="base"/>
            <a:r>
              <a:rPr lang="en-US" sz="2800" dirty="0"/>
              <a:t>Interact with national, regional, and/or local governments, express themselves, upload content online, and claim the satisfaction of their needs</a:t>
            </a:r>
          </a:p>
          <a:p>
            <a:pPr fontAlgn="base"/>
            <a:r>
              <a:rPr lang="en-US" sz="2800" dirty="0"/>
              <a:t>Claim for the regulation or elimination of concentration of media</a:t>
            </a:r>
          </a:p>
          <a:p>
            <a:pPr fontAlgn="base"/>
            <a:r>
              <a:rPr lang="en-US" sz="2800" dirty="0"/>
              <a:t>Request multilingual information</a:t>
            </a:r>
          </a:p>
          <a:p>
            <a:pPr fontAlgn="base"/>
            <a:r>
              <a:rPr lang="en-US" sz="2800" dirty="0"/>
              <a:t>Participate with the governments in the co-construction of policies and initiatives</a:t>
            </a:r>
          </a:p>
          <a:p>
            <a:endParaRPr lang="es-AR" dirty="0"/>
          </a:p>
        </p:txBody>
      </p:sp>
    </p:spTree>
    <p:extLst>
      <p:ext uri="{BB962C8B-B14F-4D97-AF65-F5344CB8AC3E}">
        <p14:creationId xmlns:p14="http://schemas.microsoft.com/office/powerpoint/2010/main" val="2371239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7"/>
            <a:ext cx="8229600" cy="979628"/>
          </a:xfrm>
        </p:spPr>
        <p:txBody>
          <a:bodyPr/>
          <a:lstStyle/>
          <a:p>
            <a:r>
              <a:rPr lang="es-AR" sz="4000" dirty="0" err="1">
                <a:solidFill>
                  <a:schemeClr val="bg2"/>
                </a:solidFill>
              </a:rPr>
              <a:t>Proposals</a:t>
            </a:r>
            <a:endParaRPr lang="es-AR" sz="4000" dirty="0">
              <a:solidFill>
                <a:schemeClr val="bg2"/>
              </a:solidFill>
            </a:endParaRPr>
          </a:p>
        </p:txBody>
      </p:sp>
      <p:sp>
        <p:nvSpPr>
          <p:cNvPr id="3" name="2 Marcador de texto"/>
          <p:cNvSpPr>
            <a:spLocks noGrp="1"/>
          </p:cNvSpPr>
          <p:nvPr>
            <p:ph type="body" idx="1"/>
          </p:nvPr>
        </p:nvSpPr>
        <p:spPr>
          <a:xfrm>
            <a:off x="186117" y="1262359"/>
            <a:ext cx="8500683" cy="4604860"/>
          </a:xfrm>
        </p:spPr>
        <p:txBody>
          <a:bodyPr/>
          <a:lstStyle/>
          <a:p>
            <a:r>
              <a:rPr lang="en-US" sz="2800" dirty="0"/>
              <a:t>The starting point for any for OG is to understand who the information users are, their motives and incentives, and the dynamics of the sector in which they operate</a:t>
            </a:r>
          </a:p>
          <a:p>
            <a:r>
              <a:rPr lang="en-US" sz="2800" dirty="0"/>
              <a:t>These characteristics determine the contents of the information and the vehicles used for disclosing it</a:t>
            </a:r>
          </a:p>
          <a:p>
            <a:r>
              <a:rPr lang="en-US" sz="2800" dirty="0"/>
              <a:t>Citizen engagement in OG is not an event; it is a process. It requires constant and uninterrupted efforts from citizens’ organizations, the Academia, librarians, the educational sector, governments, and private enterprises, to construct an adequate culture of open information sharing and co-creation</a:t>
            </a:r>
            <a:endParaRPr lang="es-AR" sz="2800" dirty="0"/>
          </a:p>
        </p:txBody>
      </p:sp>
    </p:spTree>
    <p:extLst>
      <p:ext uri="{BB962C8B-B14F-4D97-AF65-F5344CB8AC3E}">
        <p14:creationId xmlns:p14="http://schemas.microsoft.com/office/powerpoint/2010/main" val="815405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dirty="0">
                <a:solidFill>
                  <a:schemeClr val="bg2"/>
                </a:solidFill>
                <a:latin typeface="Calibri"/>
                <a:ea typeface="Calibri"/>
                <a:cs typeface="Calibri"/>
                <a:sym typeface="Calibri"/>
              </a:rPr>
              <a:t>Don Quixote´s mistake</a:t>
            </a:r>
          </a:p>
        </p:txBody>
      </p:sp>
      <p:sp>
        <p:nvSpPr>
          <p:cNvPr id="97" name="Shape 9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pic>
        <p:nvPicPr>
          <p:cNvPr id="98" name="Shape 98"/>
          <p:cNvPicPr preferRelativeResize="0"/>
          <p:nvPr/>
        </p:nvPicPr>
        <p:blipFill rotWithShape="1">
          <a:blip r:embed="rId3">
            <a:alphaModFix/>
          </a:blip>
          <a:srcRect/>
          <a:stretch/>
        </p:blipFill>
        <p:spPr>
          <a:xfrm>
            <a:off x="395536" y="1911633"/>
            <a:ext cx="4524374" cy="3667125"/>
          </a:xfrm>
          <a:prstGeom prst="rect">
            <a:avLst/>
          </a:prstGeom>
          <a:noFill/>
          <a:ln>
            <a:noFill/>
          </a:ln>
        </p:spPr>
      </p:pic>
      <p:pic>
        <p:nvPicPr>
          <p:cNvPr id="99" name="Shape 99"/>
          <p:cNvPicPr preferRelativeResize="0"/>
          <p:nvPr/>
        </p:nvPicPr>
        <p:blipFill rotWithShape="1">
          <a:blip r:embed="rId4">
            <a:alphaModFix/>
          </a:blip>
          <a:srcRect/>
          <a:stretch/>
        </p:blipFill>
        <p:spPr>
          <a:xfrm>
            <a:off x="6554723" y="1911633"/>
            <a:ext cx="2132077" cy="3032287"/>
          </a:xfrm>
          <a:prstGeom prst="rect">
            <a:avLst/>
          </a:prstGeom>
          <a:noFill/>
          <a:ln>
            <a:noFill/>
          </a:ln>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7"/>
            <a:ext cx="8229600" cy="889145"/>
          </a:xfrm>
        </p:spPr>
        <p:txBody>
          <a:bodyPr/>
          <a:lstStyle/>
          <a:p>
            <a:r>
              <a:rPr lang="es-AR" dirty="0" err="1"/>
              <a:t>Last</a:t>
            </a:r>
            <a:r>
              <a:rPr lang="es-AR" dirty="0"/>
              <a:t> </a:t>
            </a:r>
            <a:r>
              <a:rPr lang="es-AR" dirty="0" err="1"/>
              <a:t>but</a:t>
            </a:r>
            <a:r>
              <a:rPr lang="es-AR" dirty="0"/>
              <a:t> </a:t>
            </a:r>
            <a:r>
              <a:rPr lang="es-AR" dirty="0" err="1"/>
              <a:t>not</a:t>
            </a:r>
            <a:r>
              <a:rPr lang="es-AR" dirty="0"/>
              <a:t> </a:t>
            </a:r>
            <a:r>
              <a:rPr lang="es-AR" dirty="0" err="1"/>
              <a:t>least</a:t>
            </a:r>
            <a:endParaRPr lang="es-AR" dirty="0"/>
          </a:p>
        </p:txBody>
      </p:sp>
      <p:sp>
        <p:nvSpPr>
          <p:cNvPr id="3" name="2 Marcador de texto"/>
          <p:cNvSpPr>
            <a:spLocks noGrp="1"/>
          </p:cNvSpPr>
          <p:nvPr>
            <p:ph type="body" idx="1"/>
          </p:nvPr>
        </p:nvSpPr>
        <p:spPr>
          <a:xfrm>
            <a:off x="457200" y="1891144"/>
            <a:ext cx="8229600" cy="4235019"/>
          </a:xfrm>
        </p:spPr>
        <p:txBody>
          <a:bodyPr/>
          <a:lstStyle/>
          <a:p>
            <a:r>
              <a:rPr lang="en-US" sz="2800" dirty="0"/>
              <a:t>It's necessary for LA countries to improve the articulation and management of MIL programs within each country/ region/city</a:t>
            </a:r>
          </a:p>
          <a:p>
            <a:r>
              <a:rPr lang="en-US" sz="2800" dirty="0"/>
              <a:t>Diverse programs in various territorial levels, often overlap and suffer from lack of internal articulation </a:t>
            </a:r>
          </a:p>
          <a:p>
            <a:r>
              <a:rPr lang="en-US" sz="2800" dirty="0"/>
              <a:t>It should be thought long term what the ultimate goals of MIL are -further than the democratization of knowledge- and think lines of action in that way</a:t>
            </a:r>
          </a:p>
          <a:p>
            <a:pPr marL="203200" indent="0">
              <a:buNone/>
            </a:pPr>
            <a:br>
              <a:rPr lang="en-US" sz="2800" dirty="0"/>
            </a:br>
            <a:endParaRPr lang="es-AR" sz="2800" dirty="0"/>
          </a:p>
          <a:p>
            <a:endParaRPr lang="en-US" sz="2800" dirty="0"/>
          </a:p>
        </p:txBody>
      </p:sp>
    </p:spTree>
    <p:extLst>
      <p:ext uri="{BB962C8B-B14F-4D97-AF65-F5344CB8AC3E}">
        <p14:creationId xmlns:p14="http://schemas.microsoft.com/office/powerpoint/2010/main" val="2188647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ctrTitle"/>
          </p:nvPr>
        </p:nvSpPr>
        <p:spPr>
          <a:xfrm>
            <a:off x="685800" y="1513211"/>
            <a:ext cx="7772400" cy="412692"/>
          </a:xfrm>
          <a:prstGeom prst="rect">
            <a:avLst/>
          </a:prstGeom>
        </p:spPr>
        <p:txBody>
          <a:bodyPr lIns="91425" tIns="91425" rIns="91425" bIns="91425" anchor="ctr" anchorCtr="0">
            <a:noAutofit/>
          </a:bodyPr>
          <a:lstStyle/>
          <a:p>
            <a:pPr lvl="0">
              <a:spcBef>
                <a:spcPts val="0"/>
              </a:spcBef>
              <a:buNone/>
            </a:pPr>
            <a:r>
              <a:rPr lang="es-AR" sz="3600" dirty="0"/>
              <a:t>MIL and OG can </a:t>
            </a:r>
            <a:r>
              <a:rPr lang="es-AR" sz="3600" dirty="0" err="1"/>
              <a:t>help</a:t>
            </a:r>
            <a:r>
              <a:rPr lang="es-AR" sz="3600" dirty="0"/>
              <a:t> </a:t>
            </a:r>
            <a:r>
              <a:rPr lang="es-AR" sz="3600" dirty="0" err="1"/>
              <a:t>us</a:t>
            </a:r>
            <a:r>
              <a:rPr lang="es-AR" sz="3600" dirty="0"/>
              <a:t> </a:t>
            </a:r>
            <a:r>
              <a:rPr lang="es-AR" sz="3600" dirty="0" err="1"/>
              <a:t>to</a:t>
            </a:r>
            <a:r>
              <a:rPr lang="es-AR" sz="3600" dirty="0"/>
              <a:t> </a:t>
            </a:r>
            <a:r>
              <a:rPr lang="es-AR" sz="3600" dirty="0" err="1"/>
              <a:t>become</a:t>
            </a:r>
            <a:r>
              <a:rPr lang="es-AR" sz="3600" dirty="0"/>
              <a:t> lucid Don </a:t>
            </a:r>
            <a:r>
              <a:rPr lang="es-AR" sz="3600" dirty="0" err="1"/>
              <a:t>Quixotes</a:t>
            </a:r>
            <a:br>
              <a:rPr lang="es-AR" sz="3600" dirty="0"/>
            </a:br>
            <a:br>
              <a:rPr lang="es-AR" sz="3600" dirty="0"/>
            </a:br>
            <a:r>
              <a:rPr lang="es-AR" sz="3600" dirty="0" err="1"/>
              <a:t>Any</a:t>
            </a:r>
            <a:r>
              <a:rPr lang="es-AR" sz="3600" dirty="0"/>
              <a:t> </a:t>
            </a:r>
            <a:r>
              <a:rPr lang="es-AR" sz="3600" dirty="0" err="1"/>
              <a:t>questions</a:t>
            </a:r>
            <a:r>
              <a:rPr lang="es-AR" sz="3600" dirty="0"/>
              <a:t>?</a:t>
            </a:r>
            <a:br>
              <a:rPr lang="es-AR" sz="3600" dirty="0"/>
            </a:br>
            <a:r>
              <a:rPr lang="es-AR" sz="3600" dirty="0">
                <a:hlinkClick r:id="rId3"/>
              </a:rPr>
              <a:t>sfinquel@gmail.com</a:t>
            </a:r>
            <a:r>
              <a:rPr lang="es-AR" sz="3600" dirty="0"/>
              <a:t> </a:t>
            </a:r>
            <a:endParaRPr sz="3600" dirty="0"/>
          </a:p>
        </p:txBody>
      </p:sp>
      <p:sp>
        <p:nvSpPr>
          <p:cNvPr id="125" name="Shape 125"/>
          <p:cNvSpPr txBox="1">
            <a:spLocks noGrp="1"/>
          </p:cNvSpPr>
          <p:nvPr>
            <p:ph type="subTitle" idx="1"/>
          </p:nvPr>
        </p:nvSpPr>
        <p:spPr>
          <a:xfrm>
            <a:off x="1371600" y="3886200"/>
            <a:ext cx="6400800" cy="1752600"/>
          </a:xfrm>
          <a:prstGeom prst="rect">
            <a:avLst/>
          </a:prstGeom>
        </p:spPr>
        <p:txBody>
          <a:bodyPr lIns="91425" tIns="91425" rIns="91425" bIns="91425" anchor="t" anchorCtr="0">
            <a:noAutofit/>
          </a:bodyPr>
          <a:lstStyle/>
          <a:p>
            <a:pPr lvl="0">
              <a:spcBef>
                <a:spcPts val="0"/>
              </a:spcBef>
              <a:buNone/>
            </a:pPr>
            <a:endParaRPr/>
          </a:p>
        </p:txBody>
      </p:sp>
      <p:pic>
        <p:nvPicPr>
          <p:cNvPr id="126" name="Shape 126"/>
          <p:cNvPicPr preferRelativeResize="0"/>
          <p:nvPr/>
        </p:nvPicPr>
        <p:blipFill>
          <a:blip r:embed="rId4">
            <a:alphaModFix/>
          </a:blip>
          <a:stretch>
            <a:fillRect/>
          </a:stretch>
        </p:blipFill>
        <p:spPr>
          <a:xfrm>
            <a:off x="2152481" y="3576680"/>
            <a:ext cx="5510677" cy="2745980"/>
          </a:xfrm>
          <a:prstGeom prst="rect">
            <a:avLst/>
          </a:prstGeom>
          <a:noFill/>
          <a:ln>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274637"/>
            <a:ext cx="8229600" cy="92211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dirty="0">
                <a:solidFill>
                  <a:schemeClr val="bg2"/>
                </a:solidFill>
                <a:latin typeface="Calibri"/>
                <a:ea typeface="Calibri"/>
                <a:cs typeface="Calibri"/>
                <a:sym typeface="Calibri"/>
              </a:rPr>
              <a:t>Are we postmodern Don </a:t>
            </a:r>
            <a:r>
              <a:rPr lang="en-US" sz="3959" b="0" i="0" u="none" strike="noStrike" cap="none" dirty="0" err="1">
                <a:solidFill>
                  <a:schemeClr val="bg2"/>
                </a:solidFill>
                <a:latin typeface="Calibri"/>
                <a:ea typeface="Calibri"/>
                <a:cs typeface="Calibri"/>
                <a:sym typeface="Calibri"/>
              </a:rPr>
              <a:t>Quixotes</a:t>
            </a:r>
            <a:r>
              <a:rPr lang="en-US" sz="3959" b="0" i="0" u="none" strike="noStrike" cap="none" dirty="0">
                <a:solidFill>
                  <a:schemeClr val="bg2"/>
                </a:solidFill>
                <a:latin typeface="Calibri"/>
                <a:ea typeface="Calibri"/>
                <a:cs typeface="Calibri"/>
                <a:sym typeface="Calibri"/>
              </a:rPr>
              <a:t> easily lost in media´s seduction?</a:t>
            </a:r>
          </a:p>
        </p:txBody>
      </p:sp>
      <p:sp>
        <p:nvSpPr>
          <p:cNvPr id="105" name="Shape 105"/>
          <p:cNvSpPr txBox="1">
            <a:spLocks noGrp="1"/>
          </p:cNvSpPr>
          <p:nvPr>
            <p:ph type="body" idx="1"/>
          </p:nvPr>
        </p:nvSpPr>
        <p:spPr>
          <a:xfrm>
            <a:off x="457200" y="1600200"/>
            <a:ext cx="8229600" cy="4997152"/>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98346"/>
              <a:buFont typeface="Arial"/>
              <a:buChar char="•"/>
            </a:pPr>
            <a:r>
              <a:rPr lang="en-US" sz="2800" b="0" i="0" u="none" strike="noStrike" cap="none" dirty="0">
                <a:solidFill>
                  <a:schemeClr val="dk1"/>
                </a:solidFill>
                <a:latin typeface="Calibri"/>
                <a:ea typeface="Calibri"/>
                <a:cs typeface="Calibri"/>
                <a:sym typeface="Calibri"/>
              </a:rPr>
              <a:t>The volume of information available in Knowledge Societies is overwhelming</a:t>
            </a:r>
          </a:p>
          <a:p>
            <a:pPr marL="0" marR="0" lvl="0" indent="0" algn="l" rtl="0">
              <a:lnSpc>
                <a:spcPct val="80000"/>
              </a:lnSpc>
              <a:spcBef>
                <a:spcPts val="511"/>
              </a:spcBef>
              <a:spcAft>
                <a:spcPts val="0"/>
              </a:spcAft>
              <a:buClr>
                <a:schemeClr val="dk1"/>
              </a:buClr>
              <a:buSzPct val="25000"/>
              <a:buFont typeface="Arial"/>
              <a:buNone/>
            </a:pPr>
            <a:endParaRPr sz="280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511"/>
              </a:spcBef>
              <a:spcAft>
                <a:spcPts val="0"/>
              </a:spcAft>
              <a:buClr>
                <a:schemeClr val="dk1"/>
              </a:buClr>
              <a:buSzPct val="98346"/>
              <a:buFont typeface="Arial"/>
              <a:buChar char="•"/>
            </a:pPr>
            <a:r>
              <a:rPr lang="en-US" sz="2800" b="0" i="0" u="none" strike="noStrike" cap="none" dirty="0">
                <a:solidFill>
                  <a:schemeClr val="dk1"/>
                </a:solidFill>
                <a:latin typeface="Calibri"/>
                <a:ea typeface="Calibri"/>
                <a:cs typeface="Calibri"/>
                <a:sym typeface="Calibri"/>
              </a:rPr>
              <a:t>Our everyday challenge:</a:t>
            </a:r>
          </a:p>
          <a:p>
            <a:pPr marL="342900" marR="0" lvl="0" indent="-342900" algn="l" rtl="0">
              <a:lnSpc>
                <a:spcPct val="80000"/>
              </a:lnSpc>
              <a:spcBef>
                <a:spcPts val="511"/>
              </a:spcBef>
              <a:spcAft>
                <a:spcPts val="0"/>
              </a:spcAft>
              <a:buClr>
                <a:schemeClr val="dk1"/>
              </a:buClr>
              <a:buSzPct val="98346"/>
              <a:buFont typeface="Arial"/>
              <a:buChar char="•"/>
            </a:pPr>
            <a:r>
              <a:rPr lang="en-US" sz="2800" b="0" i="0" u="none" strike="noStrike" cap="none" dirty="0">
                <a:solidFill>
                  <a:schemeClr val="dk1"/>
                </a:solidFill>
                <a:latin typeface="Calibri"/>
                <a:ea typeface="Calibri"/>
                <a:cs typeface="Calibri"/>
                <a:sym typeface="Calibri"/>
              </a:rPr>
              <a:t>To make sense of the massive amount of information we receive</a:t>
            </a:r>
          </a:p>
          <a:p>
            <a:pPr marL="342900" marR="0" lvl="0" indent="-342900" algn="l" rtl="0">
              <a:lnSpc>
                <a:spcPct val="80000"/>
              </a:lnSpc>
              <a:spcBef>
                <a:spcPts val="511"/>
              </a:spcBef>
              <a:spcAft>
                <a:spcPts val="0"/>
              </a:spcAft>
              <a:buClr>
                <a:schemeClr val="dk1"/>
              </a:buClr>
              <a:buSzPct val="98346"/>
              <a:buFont typeface="Arial"/>
              <a:buChar char="•"/>
            </a:pPr>
            <a:r>
              <a:rPr lang="en-US" sz="2800" b="0" i="0" u="none" strike="noStrike" cap="none" dirty="0">
                <a:solidFill>
                  <a:schemeClr val="dk1"/>
                </a:solidFill>
                <a:latin typeface="Calibri"/>
                <a:ea typeface="Calibri"/>
                <a:cs typeface="Calibri"/>
                <a:sym typeface="Calibri"/>
              </a:rPr>
              <a:t>To be able to identify credible sources</a:t>
            </a:r>
          </a:p>
          <a:p>
            <a:pPr marL="342900" marR="0" lvl="0" indent="-342900" algn="l" rtl="0">
              <a:lnSpc>
                <a:spcPct val="80000"/>
              </a:lnSpc>
              <a:spcBef>
                <a:spcPts val="511"/>
              </a:spcBef>
              <a:spcAft>
                <a:spcPts val="0"/>
              </a:spcAft>
              <a:buClr>
                <a:schemeClr val="dk1"/>
              </a:buClr>
              <a:buSzPct val="98346"/>
              <a:buFont typeface="Arial"/>
              <a:buChar char="•"/>
            </a:pPr>
            <a:r>
              <a:rPr lang="en-US" sz="2800" b="0" i="0" u="none" strike="noStrike" cap="none" dirty="0">
                <a:solidFill>
                  <a:schemeClr val="dk1"/>
                </a:solidFill>
                <a:latin typeface="Calibri"/>
                <a:ea typeface="Calibri"/>
                <a:cs typeface="Calibri"/>
                <a:sym typeface="Calibri"/>
              </a:rPr>
              <a:t>To assess the reliability and validity of what we read, to interrogate the authenticity and accuracy of information</a:t>
            </a:r>
          </a:p>
          <a:p>
            <a:pPr marL="342900" marR="0" lvl="0" indent="-342900" algn="l" rtl="0">
              <a:lnSpc>
                <a:spcPct val="80000"/>
              </a:lnSpc>
              <a:spcBef>
                <a:spcPts val="511"/>
              </a:spcBef>
              <a:spcAft>
                <a:spcPts val="0"/>
              </a:spcAft>
              <a:buClr>
                <a:schemeClr val="dk1"/>
              </a:buClr>
              <a:buSzPct val="98346"/>
              <a:buFont typeface="Arial"/>
              <a:buChar char="•"/>
            </a:pPr>
            <a:r>
              <a:rPr lang="en-US" sz="2800" b="0" i="0" u="none" strike="noStrike" cap="none" dirty="0">
                <a:solidFill>
                  <a:schemeClr val="dk1"/>
                </a:solidFill>
                <a:latin typeface="Calibri"/>
                <a:ea typeface="Calibri"/>
                <a:cs typeface="Calibri"/>
                <a:sym typeface="Calibri"/>
              </a:rPr>
              <a:t>To connect this new knowledge with prior learning, and to reinterpret it</a:t>
            </a:r>
          </a:p>
          <a:p>
            <a:pPr marL="0" marR="0" lvl="0" indent="0" algn="l" rtl="0">
              <a:lnSpc>
                <a:spcPct val="80000"/>
              </a:lnSpc>
              <a:spcBef>
                <a:spcPts val="496"/>
              </a:spcBef>
              <a:buClr>
                <a:schemeClr val="dk1"/>
              </a:buClr>
              <a:buSzPct val="25000"/>
              <a:buFont typeface="Arial"/>
              <a:buNone/>
            </a:pPr>
            <a:br>
              <a:rPr lang="en-US" sz="2480" b="0" i="0" u="none" strike="noStrike" cap="none" dirty="0">
                <a:solidFill>
                  <a:schemeClr val="dk1"/>
                </a:solidFill>
                <a:latin typeface="Calibri"/>
                <a:ea typeface="Calibri"/>
                <a:cs typeface="Calibri"/>
                <a:sym typeface="Calibri"/>
              </a:rPr>
            </a:br>
            <a:endParaRPr lang="en-US" sz="2480" b="0" i="0" u="none" strike="noStrike" cap="none" dirty="0">
              <a:solidFill>
                <a:schemeClr val="dk1"/>
              </a:solidFill>
              <a:latin typeface="Calibri"/>
              <a:ea typeface="Calibri"/>
              <a:cs typeface="Calibri"/>
              <a:sym typeface="Calibri"/>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dirty="0">
                <a:solidFill>
                  <a:schemeClr val="bg2"/>
                </a:solidFill>
                <a:latin typeface="Calibri"/>
                <a:ea typeface="Calibri"/>
                <a:cs typeface="Calibri"/>
                <a:sym typeface="Calibri"/>
              </a:rPr>
              <a:t>Main questions</a:t>
            </a:r>
          </a:p>
        </p:txBody>
      </p:sp>
      <p:sp>
        <p:nvSpPr>
          <p:cNvPr id="111" name="Shape 11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Which are citizens demands regarding Open Government (OG)? </a:t>
            </a:r>
          </a:p>
          <a:p>
            <a:pPr marL="342900" marR="0" lvl="0" indent="-342900" algn="l" rtl="0">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How can citizens benefit from OG?</a:t>
            </a:r>
          </a:p>
          <a:p>
            <a:pPr marL="342900" marR="0" lvl="0" indent="-342900" algn="l" rtl="0">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How can MIL contribute to create a culture of OG in Latin America?</a:t>
            </a:r>
          </a:p>
          <a:p>
            <a:pPr marL="0" marR="0" lvl="0" indent="0" algn="l" rtl="0">
              <a:spcBef>
                <a:spcPts val="640"/>
              </a:spcBef>
              <a:buClr>
                <a:schemeClr val="dk1"/>
              </a:buClr>
              <a:buSzPct val="25000"/>
              <a:buFont typeface="Arial"/>
              <a:buNone/>
            </a:pPr>
            <a:endParaRPr sz="3200" b="0" i="0" u="none" strike="noStrike" cap="none" dirty="0">
              <a:solidFill>
                <a:schemeClr val="dk1"/>
              </a:solidFill>
              <a:latin typeface="Calibri"/>
              <a:ea typeface="Calibri"/>
              <a:cs typeface="Calibri"/>
              <a:sym typeface="Calibri"/>
            </a:endParaRPr>
          </a:p>
        </p:txBody>
      </p:sp>
      <p:pic>
        <p:nvPicPr>
          <p:cNvPr id="2" name="Imagen 1"/>
          <p:cNvPicPr>
            <a:picLocks noChangeAspect="1"/>
          </p:cNvPicPr>
          <p:nvPr/>
        </p:nvPicPr>
        <p:blipFill>
          <a:blip r:embed="rId3"/>
          <a:stretch>
            <a:fillRect/>
          </a:stretch>
        </p:blipFill>
        <p:spPr>
          <a:xfrm>
            <a:off x="6806086" y="4358936"/>
            <a:ext cx="2101360" cy="2207310"/>
          </a:xfrm>
          <a:prstGeom prst="rect">
            <a:avLst/>
          </a:prstGeom>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It</a:t>
            </a:r>
            <a:r>
              <a:rPr lang="es-ES" dirty="0"/>
              <a:t> </a:t>
            </a:r>
            <a:r>
              <a:rPr lang="es-ES" dirty="0" err="1"/>
              <a:t>is</a:t>
            </a:r>
            <a:r>
              <a:rPr lang="es-ES" dirty="0"/>
              <a:t> </a:t>
            </a:r>
            <a:r>
              <a:rPr lang="es-ES" dirty="0" err="1"/>
              <a:t>clear</a:t>
            </a:r>
            <a:r>
              <a:rPr lang="es-ES" dirty="0"/>
              <a:t> </a:t>
            </a:r>
            <a:r>
              <a:rPr lang="es-ES" dirty="0" err="1"/>
              <a:t>that</a:t>
            </a:r>
            <a:r>
              <a:rPr lang="es-ES" dirty="0"/>
              <a:t>:</a:t>
            </a:r>
          </a:p>
        </p:txBody>
      </p:sp>
      <p:sp>
        <p:nvSpPr>
          <p:cNvPr id="3" name="Marcador de texto 2"/>
          <p:cNvSpPr>
            <a:spLocks noGrp="1"/>
          </p:cNvSpPr>
          <p:nvPr>
            <p:ph type="body" idx="1"/>
          </p:nvPr>
        </p:nvSpPr>
        <p:spPr/>
        <p:txBody>
          <a:bodyPr/>
          <a:lstStyle/>
          <a:p>
            <a:r>
              <a:rPr lang="es-ES" dirty="0"/>
              <a:t> MIL </a:t>
            </a:r>
            <a:r>
              <a:rPr lang="es-ES" dirty="0" err="1"/>
              <a:t>goes</a:t>
            </a:r>
            <a:r>
              <a:rPr lang="es-ES" dirty="0"/>
              <a:t> </a:t>
            </a:r>
            <a:r>
              <a:rPr lang="es-ES" dirty="0" err="1"/>
              <a:t>far</a:t>
            </a:r>
            <a:r>
              <a:rPr lang="es-ES" dirty="0"/>
              <a:t> </a:t>
            </a:r>
            <a:r>
              <a:rPr lang="es-ES" dirty="0" err="1"/>
              <a:t>beyond</a:t>
            </a:r>
            <a:r>
              <a:rPr lang="es-ES" dirty="0"/>
              <a:t> digital </a:t>
            </a:r>
            <a:r>
              <a:rPr lang="es-ES" dirty="0" err="1"/>
              <a:t>literacy</a:t>
            </a:r>
            <a:endParaRPr lang="es-ES" dirty="0"/>
          </a:p>
          <a:p>
            <a:endParaRPr lang="es-ES" dirty="0"/>
          </a:p>
          <a:p>
            <a:pPr marL="203200" indent="0">
              <a:buNone/>
            </a:pPr>
            <a:r>
              <a:rPr lang="es-ES" dirty="0"/>
              <a:t>IT IS YET NOT CLEAR THAT:</a:t>
            </a:r>
          </a:p>
          <a:p>
            <a:pPr marL="203200" indent="0">
              <a:buNone/>
            </a:pPr>
            <a:r>
              <a:rPr lang="es-ES" dirty="0"/>
              <a:t>Open </a:t>
            </a:r>
            <a:r>
              <a:rPr lang="es-ES" dirty="0" err="1"/>
              <a:t>Government</a:t>
            </a:r>
            <a:r>
              <a:rPr lang="es-ES" dirty="0"/>
              <a:t> </a:t>
            </a:r>
            <a:r>
              <a:rPr lang="es-ES" dirty="0" err="1"/>
              <a:t>goes</a:t>
            </a:r>
            <a:r>
              <a:rPr lang="es-ES" dirty="0"/>
              <a:t> </a:t>
            </a:r>
            <a:r>
              <a:rPr lang="es-ES" dirty="0" err="1"/>
              <a:t>far</a:t>
            </a:r>
            <a:r>
              <a:rPr lang="es-ES" dirty="0"/>
              <a:t> </a:t>
            </a:r>
            <a:r>
              <a:rPr lang="es-ES" dirty="0" err="1"/>
              <a:t>beyond</a:t>
            </a:r>
            <a:r>
              <a:rPr lang="es-ES" dirty="0"/>
              <a:t> e-</a:t>
            </a:r>
            <a:r>
              <a:rPr lang="es-ES" dirty="0" err="1"/>
              <a:t>government</a:t>
            </a:r>
            <a:endParaRPr lang="es-ES" dirty="0"/>
          </a:p>
          <a:p>
            <a:pPr marL="203200" indent="0">
              <a:buNone/>
            </a:pPr>
            <a:endParaRPr lang="es-ES" dirty="0"/>
          </a:p>
          <a:p>
            <a:pPr marL="203200" indent="0">
              <a:buNone/>
            </a:pPr>
            <a:endParaRPr lang="es-ES" dirty="0"/>
          </a:p>
        </p:txBody>
      </p:sp>
    </p:spTree>
    <p:extLst>
      <p:ext uri="{BB962C8B-B14F-4D97-AF65-F5344CB8AC3E}">
        <p14:creationId xmlns:p14="http://schemas.microsoft.com/office/powerpoint/2010/main" val="2783780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136478" y="220046"/>
            <a:ext cx="9007522" cy="1294855"/>
          </a:xfrm>
          <a:prstGeom prst="rect">
            <a:avLst/>
          </a:prstGeom>
        </p:spPr>
        <p:txBody>
          <a:bodyPr lIns="91425" tIns="91425" rIns="91425" bIns="91425" anchor="ctr" anchorCtr="0">
            <a:noAutofit/>
          </a:bodyPr>
          <a:lstStyle/>
          <a:p>
            <a:pPr lvl="0" indent="-69850"/>
            <a:r>
              <a:rPr lang="en-US" sz="3600" dirty="0">
                <a:solidFill>
                  <a:schemeClr val="bg2"/>
                </a:solidFill>
                <a:latin typeface="Arial"/>
                <a:ea typeface="Arial"/>
                <a:cs typeface="Arial"/>
                <a:sym typeface="Arial"/>
              </a:rPr>
              <a:t>The challenges for MIL in LA:  concentration, regulation and sustainability</a:t>
            </a:r>
          </a:p>
        </p:txBody>
      </p:sp>
      <p:sp>
        <p:nvSpPr>
          <p:cNvPr id="118" name="Shape 118"/>
          <p:cNvSpPr txBox="1">
            <a:spLocks noGrp="1"/>
          </p:cNvSpPr>
          <p:nvPr>
            <p:ph type="body" idx="1"/>
          </p:nvPr>
        </p:nvSpPr>
        <p:spPr>
          <a:xfrm>
            <a:off x="457200" y="1787858"/>
            <a:ext cx="8229600" cy="4338442"/>
          </a:xfrm>
          <a:prstGeom prst="rect">
            <a:avLst/>
          </a:prstGeom>
        </p:spPr>
        <p:txBody>
          <a:bodyPr lIns="91425" tIns="91425" rIns="91425" bIns="91425" anchor="t" anchorCtr="0">
            <a:noAutofit/>
          </a:bodyPr>
          <a:lstStyle/>
          <a:p>
            <a:r>
              <a:rPr lang="en-US" sz="2800" dirty="0">
                <a:latin typeface="+mj-lt"/>
              </a:rPr>
              <a:t>The major problem: concentration of media control by both the government and the private sector</a:t>
            </a:r>
          </a:p>
          <a:p>
            <a:r>
              <a:rPr lang="en-US" sz="2800" dirty="0">
                <a:latin typeface="+mj-lt"/>
              </a:rPr>
              <a:t> LA countries need laws and policies to be independent of political and economic interests; media concentration has a negative effect on democracy</a:t>
            </a:r>
          </a:p>
          <a:p>
            <a:pPr marL="203200" indent="0">
              <a:buNone/>
            </a:pPr>
            <a:br>
              <a:rPr lang="en-US" sz="2800" dirty="0">
                <a:latin typeface="+mj-lt"/>
              </a:rPr>
            </a:br>
            <a:endParaRPr lang="en-US" sz="2800" i="1" dirty="0">
              <a:latin typeface="+mj-lt"/>
              <a:ea typeface="Arial"/>
              <a:cs typeface="Arial"/>
              <a:sym typeface="Arial"/>
            </a:endParaRPr>
          </a:p>
        </p:txBody>
      </p:sp>
      <p:pic>
        <p:nvPicPr>
          <p:cNvPr id="2" name="Imagen 1"/>
          <p:cNvPicPr>
            <a:picLocks noChangeAspect="1"/>
          </p:cNvPicPr>
          <p:nvPr/>
        </p:nvPicPr>
        <p:blipFill>
          <a:blip r:embed="rId3"/>
          <a:stretch>
            <a:fillRect/>
          </a:stretch>
        </p:blipFill>
        <p:spPr>
          <a:xfrm>
            <a:off x="5924550" y="4852205"/>
            <a:ext cx="2762250" cy="1657350"/>
          </a:xfrm>
          <a:prstGeom prst="rect">
            <a:avLst/>
          </a:prstGeom>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63773"/>
            <a:ext cx="8229600" cy="1064526"/>
          </a:xfrm>
        </p:spPr>
        <p:txBody>
          <a:bodyPr/>
          <a:lstStyle/>
          <a:p>
            <a:r>
              <a:rPr lang="en-US" sz="3600" dirty="0">
                <a:solidFill>
                  <a:schemeClr val="bg2"/>
                </a:solidFill>
              </a:rPr>
              <a:t>MIL is often confused with digital literacy</a:t>
            </a:r>
            <a:endParaRPr lang="es-AR" sz="3600" dirty="0">
              <a:solidFill>
                <a:schemeClr val="bg2"/>
              </a:solidFill>
            </a:endParaRPr>
          </a:p>
        </p:txBody>
      </p:sp>
      <p:sp>
        <p:nvSpPr>
          <p:cNvPr id="3" name="Marcador de texto 2"/>
          <p:cNvSpPr>
            <a:spLocks noGrp="1"/>
          </p:cNvSpPr>
          <p:nvPr>
            <p:ph type="body" idx="1"/>
          </p:nvPr>
        </p:nvSpPr>
        <p:spPr/>
        <p:txBody>
          <a:bodyPr/>
          <a:lstStyle/>
          <a:p>
            <a:r>
              <a:rPr lang="en-US" dirty="0"/>
              <a:t> </a:t>
            </a:r>
            <a:r>
              <a:rPr lang="en-US" sz="2800" dirty="0"/>
              <a:t>The most important challenge in education is e-inclusion</a:t>
            </a:r>
          </a:p>
          <a:p>
            <a:r>
              <a:rPr lang="en-US" sz="2800" dirty="0"/>
              <a:t> Therefore most LA public policies for education are based mainly on facilitating access to ICT and training teachers and students to use computers and electronic devices in education</a:t>
            </a:r>
          </a:p>
          <a:p>
            <a:pPr marL="203200" indent="0">
              <a:buNone/>
            </a:pPr>
            <a:endParaRPr lang="es-AR" sz="2800" dirty="0"/>
          </a:p>
        </p:txBody>
      </p:sp>
      <p:pic>
        <p:nvPicPr>
          <p:cNvPr id="4" name="Imagen 3"/>
          <p:cNvPicPr>
            <a:picLocks noChangeAspect="1"/>
          </p:cNvPicPr>
          <p:nvPr/>
        </p:nvPicPr>
        <p:blipFill>
          <a:blip r:embed="rId2"/>
          <a:stretch>
            <a:fillRect/>
          </a:stretch>
        </p:blipFill>
        <p:spPr>
          <a:xfrm>
            <a:off x="5690585" y="4470645"/>
            <a:ext cx="3173767" cy="2115845"/>
          </a:xfrm>
          <a:prstGeom prst="rect">
            <a:avLst/>
          </a:prstGeom>
        </p:spPr>
      </p:pic>
    </p:spTree>
    <p:extLst>
      <p:ext uri="{BB962C8B-B14F-4D97-AF65-F5344CB8AC3E}">
        <p14:creationId xmlns:p14="http://schemas.microsoft.com/office/powerpoint/2010/main" val="2633652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z="4000" dirty="0">
                <a:solidFill>
                  <a:schemeClr val="bg2"/>
                </a:solidFill>
              </a:rPr>
              <a:t>Latin American librarians have worked on MIL for many years</a:t>
            </a:r>
            <a:endParaRPr lang="es-AR" sz="4000" dirty="0">
              <a:solidFill>
                <a:schemeClr val="bg2"/>
              </a:solidFill>
            </a:endParaRPr>
          </a:p>
        </p:txBody>
      </p:sp>
      <p:sp>
        <p:nvSpPr>
          <p:cNvPr id="3" name="Marcador de texto 2"/>
          <p:cNvSpPr>
            <a:spLocks noGrp="1"/>
          </p:cNvSpPr>
          <p:nvPr>
            <p:ph type="body" idx="1"/>
          </p:nvPr>
        </p:nvSpPr>
        <p:spPr/>
        <p:txBody>
          <a:bodyPr/>
          <a:lstStyle/>
          <a:p>
            <a:r>
              <a:rPr lang="en-US" dirty="0"/>
              <a:t> </a:t>
            </a:r>
            <a:r>
              <a:rPr lang="en-US" sz="2800" dirty="0"/>
              <a:t>Nevertheless, MIL has not been an object of explicit national public policies in the region </a:t>
            </a:r>
          </a:p>
          <a:p>
            <a:r>
              <a:rPr lang="en-US" sz="2800" dirty="0"/>
              <a:t>During 2015 and 2016 UNESCO has organized meetings in the region to</a:t>
            </a:r>
          </a:p>
          <a:p>
            <a:pPr lvl="1"/>
            <a:r>
              <a:rPr lang="en-US" sz="2400" dirty="0"/>
              <a:t>Enhance the interest on MIL</a:t>
            </a:r>
          </a:p>
          <a:p>
            <a:pPr lvl="1"/>
            <a:r>
              <a:rPr lang="en-US" sz="2400" dirty="0"/>
              <a:t>Plan a study to be implemented in six countries in the region during early 2016</a:t>
            </a:r>
          </a:p>
          <a:p>
            <a:r>
              <a:rPr lang="en-US" sz="2800" dirty="0"/>
              <a:t>The LAC Media and Information Literacy Forum was held in 2015 in Mexico City</a:t>
            </a:r>
            <a:r>
              <a:rPr lang="en-US" dirty="0"/>
              <a:t> </a:t>
            </a:r>
            <a:endParaRPr lang="es-AR" dirty="0"/>
          </a:p>
        </p:txBody>
      </p:sp>
    </p:spTree>
    <p:extLst>
      <p:ext uri="{BB962C8B-B14F-4D97-AF65-F5344CB8AC3E}">
        <p14:creationId xmlns:p14="http://schemas.microsoft.com/office/powerpoint/2010/main" val="3810722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z="4000" dirty="0">
                <a:solidFill>
                  <a:schemeClr val="bg2"/>
                </a:solidFill>
              </a:rPr>
              <a:t>OG involves a transfer of power for government to people</a:t>
            </a:r>
            <a:endParaRPr lang="es-AR" sz="4000" dirty="0">
              <a:solidFill>
                <a:schemeClr val="bg2"/>
              </a:solidFill>
            </a:endParaRPr>
          </a:p>
        </p:txBody>
      </p:sp>
      <p:sp>
        <p:nvSpPr>
          <p:cNvPr id="3" name="Marcador de texto 2"/>
          <p:cNvSpPr>
            <a:spLocks noGrp="1"/>
          </p:cNvSpPr>
          <p:nvPr>
            <p:ph type="body" idx="1"/>
          </p:nvPr>
        </p:nvSpPr>
        <p:spPr/>
        <p:txBody>
          <a:bodyPr/>
          <a:lstStyle/>
          <a:p>
            <a:r>
              <a:rPr lang="en-US" dirty="0"/>
              <a:t> OG refers to three main values: </a:t>
            </a:r>
          </a:p>
          <a:p>
            <a:pPr marL="717550" indent="-514350">
              <a:buAutoNum type="alphaLcParenR"/>
            </a:pPr>
            <a:r>
              <a:rPr lang="en-US" dirty="0"/>
              <a:t>improve the transparency levels and open data access </a:t>
            </a:r>
          </a:p>
          <a:p>
            <a:pPr marL="203200" indent="0">
              <a:buNone/>
            </a:pPr>
            <a:r>
              <a:rPr lang="en-US" dirty="0"/>
              <a:t>b) encourage citizen participation in the design and implementation of public policies</a:t>
            </a:r>
          </a:p>
          <a:p>
            <a:pPr marL="203200" indent="0">
              <a:buNone/>
            </a:pPr>
            <a:r>
              <a:rPr lang="en-US" dirty="0"/>
              <a:t>c) stimulate the generation of collaborative spaces between diverse stakeholders</a:t>
            </a:r>
            <a:endParaRPr lang="es-AR" dirty="0"/>
          </a:p>
        </p:txBody>
      </p:sp>
    </p:spTree>
    <p:extLst>
      <p:ext uri="{BB962C8B-B14F-4D97-AF65-F5344CB8AC3E}">
        <p14:creationId xmlns:p14="http://schemas.microsoft.com/office/powerpoint/2010/main" val="1544089245"/>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TotalTime>
  <Words>1165</Words>
  <Application>Microsoft Office PowerPoint</Application>
  <PresentationFormat>Presentación en pantalla (4:3)</PresentationFormat>
  <Paragraphs>91</Paragraphs>
  <Slides>21</Slides>
  <Notes>6</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21</vt:i4>
      </vt:variant>
    </vt:vector>
  </HeadingPairs>
  <TitlesOfParts>
    <vt:vector size="24" baseType="lpstr">
      <vt:lpstr>Arial</vt:lpstr>
      <vt:lpstr>Calibri</vt:lpstr>
      <vt:lpstr>Tema de Office</vt:lpstr>
      <vt:lpstr>“Driving a Culture of Open Government using MIL in Latin America”  Susana Finquelievich National Council of Scientific and Technological Research - CONICET Universidad de Buenos Aires Argentina  </vt:lpstr>
      <vt:lpstr>Don Quixote´s mistake</vt:lpstr>
      <vt:lpstr>Are we postmodern Don Quixotes easily lost in media´s seduction?</vt:lpstr>
      <vt:lpstr>Main questions</vt:lpstr>
      <vt:lpstr>It is clear that:</vt:lpstr>
      <vt:lpstr>The challenges for MIL in LA:  concentration, regulation and sustainability</vt:lpstr>
      <vt:lpstr>MIL is often confused with digital literacy</vt:lpstr>
      <vt:lpstr>Latin American librarians have worked on MIL for many years</vt:lpstr>
      <vt:lpstr>OG involves a transfer of power for government to people</vt:lpstr>
      <vt:lpstr>Can OG regain citizens´confidence in LA governments?</vt:lpstr>
      <vt:lpstr>The advances</vt:lpstr>
      <vt:lpstr>HINDERING FACTORS</vt:lpstr>
      <vt:lpstr>Lack or insufficiency of information regarding Open Government</vt:lpstr>
      <vt:lpstr>Misuse of the Internet by governmental officials</vt:lpstr>
      <vt:lpstr>Lack of transparency</vt:lpstr>
      <vt:lpstr>How can MIL enable the construction of a culture for Open Government?    </vt:lpstr>
      <vt:lpstr>  MIL can help Latin American citizens to:  </vt:lpstr>
      <vt:lpstr>MIL can also help to:</vt:lpstr>
      <vt:lpstr>Proposals</vt:lpstr>
      <vt:lpstr>Last but not least</vt:lpstr>
      <vt:lpstr>MIL and OG can help us to become lucid Don Quixotes  Any questions? sfinquel@gmail.com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“Driving a Culture of Open Government in Latin America”  Susana Finquelievich National Council of Scientific and Technological Research - CONICET Universidad de Buenos Aires Argentina</dc:title>
  <dc:creator>Susi</dc:creator>
  <cp:lastModifiedBy>Susana Finquelievich</cp:lastModifiedBy>
  <cp:revision>64</cp:revision>
  <dcterms:modified xsi:type="dcterms:W3CDTF">2016-06-08T18:08:51Z</dcterms:modified>
</cp:coreProperties>
</file>